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5"/>
  </p:sldMasterIdLst>
  <p:notesMasterIdLst>
    <p:notesMasterId r:id="rId21"/>
  </p:notesMasterIdLst>
  <p:sldIdLst>
    <p:sldId id="261" r:id="rId6"/>
    <p:sldId id="447" r:id="rId7"/>
    <p:sldId id="446" r:id="rId8"/>
    <p:sldId id="437" r:id="rId9"/>
    <p:sldId id="323" r:id="rId10"/>
    <p:sldId id="383" r:id="rId11"/>
    <p:sldId id="445" r:id="rId12"/>
    <p:sldId id="378" r:id="rId13"/>
    <p:sldId id="407" r:id="rId14"/>
    <p:sldId id="438" r:id="rId15"/>
    <p:sldId id="370" r:id="rId16"/>
    <p:sldId id="439" r:id="rId17"/>
    <p:sldId id="440" r:id="rId18"/>
    <p:sldId id="356" r:id="rId19"/>
    <p:sldId id="442" r:id="rId2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llio-Ahola Sofia" initials="KS" lastIdx="1" clrIdx="0"/>
  <p:cmAuthor id="2" name="Haavisto Mari" initials="HM" lastIdx="1" clrIdx="1">
    <p:extLst>
      <p:ext uri="{19B8F6BF-5375-455C-9EA6-DF929625EA0E}">
        <p15:presenceInfo xmlns:p15="http://schemas.microsoft.com/office/powerpoint/2012/main" userId="S-1-5-21-3121845505-432103665-3658532612-18382" providerId="AD"/>
      </p:ext>
    </p:extLst>
  </p:cmAuthor>
  <p:cmAuthor id="3" name="Hauta Anne" initials="HA" lastIdx="14" clrIdx="2">
    <p:extLst>
      <p:ext uri="{19B8F6BF-5375-455C-9EA6-DF929625EA0E}">
        <p15:presenceInfo xmlns:p15="http://schemas.microsoft.com/office/powerpoint/2012/main" userId="S::anne.hauta@kela.fi::291e0c8b-696d-4529-9df4-a2febe1e8ebb" providerId="AD"/>
      </p:ext>
    </p:extLst>
  </p:cmAuthor>
  <p:cmAuthor id="4" name="Simonen Taina" initials="ST" lastIdx="4" clrIdx="3">
    <p:extLst>
      <p:ext uri="{19B8F6BF-5375-455C-9EA6-DF929625EA0E}">
        <p15:presenceInfo xmlns:p15="http://schemas.microsoft.com/office/powerpoint/2012/main" userId="S::taina.simonen@kela.fi::34f08d03-a467-4eed-b53e-01d12650dd8a" providerId="AD"/>
      </p:ext>
    </p:extLst>
  </p:cmAuthor>
  <p:cmAuthor id="5" name="Giss Anne" initials="GA" lastIdx="1" clrIdx="4">
    <p:extLst>
      <p:ext uri="{19B8F6BF-5375-455C-9EA6-DF929625EA0E}">
        <p15:presenceInfo xmlns:p15="http://schemas.microsoft.com/office/powerpoint/2012/main" userId="S::anne.giss@kela.fi::a263b7b4-5387-42b1-9a58-d8e5a441f35f" providerId="AD"/>
      </p:ext>
    </p:extLst>
  </p:cmAuthor>
  <p:cmAuthor id="6" name="Palomäki Riikka L" initials="PRL" lastIdx="3" clrIdx="5">
    <p:extLst>
      <p:ext uri="{19B8F6BF-5375-455C-9EA6-DF929625EA0E}">
        <p15:presenceInfo xmlns:p15="http://schemas.microsoft.com/office/powerpoint/2012/main" userId="S::riikka.l.palomaki@kela.fi::b38c3b67-e651-4aef-8776-2563ba273c3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90" autoAdjust="0"/>
    <p:restoredTop sz="78980" autoAdjust="0"/>
  </p:normalViewPr>
  <p:slideViewPr>
    <p:cSldViewPr snapToGrid="0">
      <p:cViewPr varScale="1">
        <p:scale>
          <a:sx n="90" d="100"/>
          <a:sy n="90" d="100"/>
        </p:scale>
        <p:origin x="11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0ACC5-A229-4D29-AEE7-497DBC73505B}" type="datetimeFigureOut">
              <a:rPr lang="fi-FI" smtClean="0"/>
              <a:t>1.11.2023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D2B03-3046-40FA-8395-590E3E5E7378}" type="slidenum">
              <a:rPr lang="fi-FI" smtClean="0"/>
              <a:t>‹#›</a:t>
            </a:fld>
            <a:endParaRPr lang="fi-FI"/>
          </a:p>
        </p:txBody>
      </p:sp>
    </p:spTree>
    <p:extLst>
      <p:ext uri="{BB962C8B-B14F-4D97-AF65-F5344CB8AC3E}">
        <p14:creationId xmlns:p14="http://schemas.microsoft.com/office/powerpoint/2010/main" val="523064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6F8D2B03-3046-40FA-8395-590E3E5E7378}" type="slidenum">
              <a:rPr lang="fi-FI" smtClean="0"/>
              <a:t>1</a:t>
            </a:fld>
            <a:endParaRPr lang="fi-FI"/>
          </a:p>
        </p:txBody>
      </p:sp>
    </p:spTree>
    <p:extLst>
      <p:ext uri="{BB962C8B-B14F-4D97-AF65-F5344CB8AC3E}">
        <p14:creationId xmlns:p14="http://schemas.microsoft.com/office/powerpoint/2010/main" val="37545767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12</a:t>
            </a:fld>
            <a:endParaRPr lang="fi-FI"/>
          </a:p>
        </p:txBody>
      </p:sp>
    </p:spTree>
    <p:extLst>
      <p:ext uri="{BB962C8B-B14F-4D97-AF65-F5344CB8AC3E}">
        <p14:creationId xmlns:p14="http://schemas.microsoft.com/office/powerpoint/2010/main" val="4252969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13</a:t>
            </a:fld>
            <a:endParaRPr lang="fi-FI"/>
          </a:p>
        </p:txBody>
      </p:sp>
    </p:spTree>
    <p:extLst>
      <p:ext uri="{BB962C8B-B14F-4D97-AF65-F5344CB8AC3E}">
        <p14:creationId xmlns:p14="http://schemas.microsoft.com/office/powerpoint/2010/main" val="2538736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14</a:t>
            </a:fld>
            <a:endParaRPr lang="fi-FI"/>
          </a:p>
        </p:txBody>
      </p:sp>
    </p:spTree>
    <p:extLst>
      <p:ext uri="{BB962C8B-B14F-4D97-AF65-F5344CB8AC3E}">
        <p14:creationId xmlns:p14="http://schemas.microsoft.com/office/powerpoint/2010/main" val="2786780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3</a:t>
            </a:fld>
            <a:endParaRPr lang="fi-FI"/>
          </a:p>
        </p:txBody>
      </p:sp>
    </p:spTree>
    <p:extLst>
      <p:ext uri="{BB962C8B-B14F-4D97-AF65-F5344CB8AC3E}">
        <p14:creationId xmlns:p14="http://schemas.microsoft.com/office/powerpoint/2010/main" val="2709867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4</a:t>
            </a:fld>
            <a:endParaRPr lang="fi-FI"/>
          </a:p>
        </p:txBody>
      </p:sp>
    </p:spTree>
    <p:extLst>
      <p:ext uri="{BB962C8B-B14F-4D97-AF65-F5344CB8AC3E}">
        <p14:creationId xmlns:p14="http://schemas.microsoft.com/office/powerpoint/2010/main" val="3268024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5</a:t>
            </a:fld>
            <a:endParaRPr lang="fi-FI"/>
          </a:p>
        </p:txBody>
      </p:sp>
    </p:spTree>
    <p:extLst>
      <p:ext uri="{BB962C8B-B14F-4D97-AF65-F5344CB8AC3E}">
        <p14:creationId xmlns:p14="http://schemas.microsoft.com/office/powerpoint/2010/main" val="2694665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6</a:t>
            </a:fld>
            <a:endParaRPr lang="fi-FI"/>
          </a:p>
        </p:txBody>
      </p:sp>
    </p:spTree>
    <p:extLst>
      <p:ext uri="{BB962C8B-B14F-4D97-AF65-F5344CB8AC3E}">
        <p14:creationId xmlns:p14="http://schemas.microsoft.com/office/powerpoint/2010/main" val="21942557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7</a:t>
            </a:fld>
            <a:endParaRPr lang="fi-FI"/>
          </a:p>
        </p:txBody>
      </p:sp>
    </p:spTree>
    <p:extLst>
      <p:ext uri="{BB962C8B-B14F-4D97-AF65-F5344CB8AC3E}">
        <p14:creationId xmlns:p14="http://schemas.microsoft.com/office/powerpoint/2010/main" val="3655135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8</a:t>
            </a:fld>
            <a:endParaRPr lang="fi-FI"/>
          </a:p>
        </p:txBody>
      </p:sp>
    </p:spTree>
    <p:extLst>
      <p:ext uri="{BB962C8B-B14F-4D97-AF65-F5344CB8AC3E}">
        <p14:creationId xmlns:p14="http://schemas.microsoft.com/office/powerpoint/2010/main" val="58696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6F8D2B03-3046-40FA-8395-590E3E5E7378}" type="slidenum">
              <a:rPr lang="fi-FI" smtClean="0"/>
              <a:t>9</a:t>
            </a:fld>
            <a:endParaRPr lang="fi-FI"/>
          </a:p>
        </p:txBody>
      </p:sp>
    </p:spTree>
    <p:extLst>
      <p:ext uri="{BB962C8B-B14F-4D97-AF65-F5344CB8AC3E}">
        <p14:creationId xmlns:p14="http://schemas.microsoft.com/office/powerpoint/2010/main" val="188354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BA1026B8-3F90-4952-9EEF-C366A478F4AA}" type="slidenum">
              <a:rPr lang="fi-FI" smtClean="0"/>
              <a:t>11</a:t>
            </a:fld>
            <a:endParaRPr lang="fi-FI"/>
          </a:p>
        </p:txBody>
      </p:sp>
    </p:spTree>
    <p:extLst>
      <p:ext uri="{BB962C8B-B14F-4D97-AF65-F5344CB8AC3E}">
        <p14:creationId xmlns:p14="http://schemas.microsoft.com/office/powerpoint/2010/main" val="4264625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F97C6AE0-9835-47B0-997F-685F4BF26D79}" type="datetime1">
              <a:rPr lang="fi-FI" smtClean="0"/>
              <a:t>1.11.2023</a:t>
            </a:fld>
            <a:endParaRPr lang="fi-FI"/>
          </a:p>
        </p:txBody>
      </p:sp>
      <p:sp>
        <p:nvSpPr>
          <p:cNvPr id="5" name="Alatunnisteen paikkamerkki 4"/>
          <p:cNvSpPr>
            <a:spLocks noGrp="1"/>
          </p:cNvSpPr>
          <p:nvPr>
            <p:ph type="ftr" sz="quarter" idx="11"/>
          </p:nvPr>
        </p:nvSpPr>
        <p:spPr/>
        <p:txBody>
          <a:bodyPr/>
          <a:lstStyle/>
          <a:p>
            <a:r>
              <a:rPr lang="fi-FI"/>
              <a:t>Kela, Etuuksien ja palvelujen suunnitteluyksikkö </a:t>
            </a:r>
          </a:p>
        </p:txBody>
      </p:sp>
      <p:sp>
        <p:nvSpPr>
          <p:cNvPr id="6" name="Dian numeron paikkamerkki 5"/>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2632740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5D608658-BC4F-4A5B-8AAA-C3988D163D73}" type="datetime1">
              <a:rPr lang="fi-FI" smtClean="0"/>
              <a:t>1.11.2023</a:t>
            </a:fld>
            <a:endParaRPr lang="fi-FI"/>
          </a:p>
        </p:txBody>
      </p:sp>
      <p:sp>
        <p:nvSpPr>
          <p:cNvPr id="5" name="Alatunnisteen paikkamerkki 4"/>
          <p:cNvSpPr>
            <a:spLocks noGrp="1"/>
          </p:cNvSpPr>
          <p:nvPr>
            <p:ph type="ftr" sz="quarter" idx="11"/>
          </p:nvPr>
        </p:nvSpPr>
        <p:spPr/>
        <p:txBody>
          <a:bodyPr/>
          <a:lstStyle/>
          <a:p>
            <a:r>
              <a:rPr lang="fi-FI"/>
              <a:t>Kela, Etuuksien ja palvelujen suunnitteluyksikkö </a:t>
            </a:r>
          </a:p>
        </p:txBody>
      </p:sp>
      <p:sp>
        <p:nvSpPr>
          <p:cNvPr id="6" name="Dian numeron paikkamerkki 5"/>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3713426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3508FBD1-7FE8-4F6E-94B1-31769A3A4FE3}" type="datetime1">
              <a:rPr lang="fi-FI" smtClean="0"/>
              <a:t>1.11.2023</a:t>
            </a:fld>
            <a:endParaRPr lang="fi-FI"/>
          </a:p>
        </p:txBody>
      </p:sp>
      <p:sp>
        <p:nvSpPr>
          <p:cNvPr id="5" name="Alatunnisteen paikkamerkki 4"/>
          <p:cNvSpPr>
            <a:spLocks noGrp="1"/>
          </p:cNvSpPr>
          <p:nvPr>
            <p:ph type="ftr" sz="quarter" idx="11"/>
          </p:nvPr>
        </p:nvSpPr>
        <p:spPr/>
        <p:txBody>
          <a:bodyPr/>
          <a:lstStyle/>
          <a:p>
            <a:r>
              <a:rPr lang="fi-FI"/>
              <a:t>Kela, Etuuksien ja palvelujen suunnitteluyksikkö </a:t>
            </a:r>
          </a:p>
        </p:txBody>
      </p:sp>
      <p:sp>
        <p:nvSpPr>
          <p:cNvPr id="6" name="Dian numeron paikkamerkki 5"/>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747227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Uusi4_Otsikkodia 3">
    <p:bg>
      <p:bgPr>
        <a:solidFill>
          <a:schemeClr val="bg1"/>
        </a:solidFill>
        <a:effectLst/>
      </p:bgPr>
    </p:bg>
    <p:spTree>
      <p:nvGrpSpPr>
        <p:cNvPr id="1" name=""/>
        <p:cNvGrpSpPr/>
        <p:nvPr/>
      </p:nvGrpSpPr>
      <p:grpSpPr>
        <a:xfrm>
          <a:off x="0" y="0"/>
          <a:ext cx="0" cy="0"/>
          <a:chOff x="0" y="0"/>
          <a:chExt cx="0" cy="0"/>
        </a:xfrm>
      </p:grpSpPr>
      <p:sp>
        <p:nvSpPr>
          <p:cNvPr id="8" name="Suorakulmio 7">
            <a:extLst>
              <a:ext uri="{FF2B5EF4-FFF2-40B4-BE49-F238E27FC236}">
                <a16:creationId xmlns:a16="http://schemas.microsoft.com/office/drawing/2014/main" id="{6F361342-592A-43F3-95A5-5D5C0CB41488}"/>
              </a:ext>
            </a:extLst>
          </p:cNvPr>
          <p:cNvSpPr/>
          <p:nvPr/>
        </p:nvSpPr>
        <p:spPr>
          <a:xfrm>
            <a:off x="11832000" y="0"/>
            <a:ext cx="360000" cy="6876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3" name="Kuva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2010" y="359999"/>
            <a:ext cx="11551998" cy="6497999"/>
          </a:xfrm>
          <a:prstGeom prst="rect">
            <a:avLst/>
          </a:prstGeom>
        </p:spPr>
      </p:pic>
      <p:grpSp>
        <p:nvGrpSpPr>
          <p:cNvPr id="10" name="Ryhmä 9">
            <a:extLst>
              <a:ext uri="{FF2B5EF4-FFF2-40B4-BE49-F238E27FC236}">
                <a16:creationId xmlns:a16="http://schemas.microsoft.com/office/drawing/2014/main" id="{62DD8249-3CE6-455B-A6A0-E4981FDF48E2}"/>
              </a:ext>
            </a:extLst>
          </p:cNvPr>
          <p:cNvGrpSpPr/>
          <p:nvPr userDrawn="1"/>
        </p:nvGrpSpPr>
        <p:grpSpPr bwMode="white">
          <a:xfrm>
            <a:off x="-1200" y="0"/>
            <a:ext cx="12194400" cy="6876000"/>
            <a:chOff x="-1200" y="0"/>
            <a:chExt cx="12194400" cy="6876000"/>
          </a:xfrm>
        </p:grpSpPr>
        <p:sp>
          <p:nvSpPr>
            <p:cNvPr id="11" name="Suorakulmio 10">
              <a:extLst>
                <a:ext uri="{FF2B5EF4-FFF2-40B4-BE49-F238E27FC236}">
                  <a16:creationId xmlns:a16="http://schemas.microsoft.com/office/drawing/2014/main" id="{9720C727-D834-42B4-BDB4-0D3E150E9AB2}"/>
                </a:ext>
              </a:extLst>
            </p:cNvPr>
            <p:cNvSpPr/>
            <p:nvPr/>
          </p:nvSpPr>
          <p:spPr bwMode="white">
            <a:xfrm>
              <a:off x="0" y="0"/>
              <a:ext cx="360000" cy="6876000"/>
            </a:xfrm>
            <a:prstGeom prst="rect">
              <a:avLst/>
            </a:prstGeom>
            <a:solidFill>
              <a:srgbClr val="FFFF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5" name="Suorakulmio 14">
              <a:extLst>
                <a:ext uri="{FF2B5EF4-FFF2-40B4-BE49-F238E27FC236}">
                  <a16:creationId xmlns:a16="http://schemas.microsoft.com/office/drawing/2014/main" id="{B3851D55-3BF3-4DA0-A760-6BAC01FE19CE}"/>
                </a:ext>
              </a:extLst>
            </p:cNvPr>
            <p:cNvSpPr/>
            <p:nvPr/>
          </p:nvSpPr>
          <p:spPr bwMode="white">
            <a:xfrm>
              <a:off x="11832000" y="0"/>
              <a:ext cx="360000" cy="6876000"/>
            </a:xfrm>
            <a:prstGeom prst="rect">
              <a:avLst/>
            </a:prstGeom>
            <a:solidFill>
              <a:srgbClr val="FFFFFF"/>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6" name="Suorakulmio 15">
              <a:extLst>
                <a:ext uri="{FF2B5EF4-FFF2-40B4-BE49-F238E27FC236}">
                  <a16:creationId xmlns:a16="http://schemas.microsoft.com/office/drawing/2014/main" id="{429598BD-C80D-4DDB-973D-8F8D44F11BDD}"/>
                </a:ext>
              </a:extLst>
            </p:cNvPr>
            <p:cNvSpPr/>
            <p:nvPr/>
          </p:nvSpPr>
          <p:spPr bwMode="white">
            <a:xfrm>
              <a:off x="0" y="0"/>
              <a:ext cx="12193200" cy="360000"/>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7" name="Suorakulmio 16">
              <a:extLst>
                <a:ext uri="{FF2B5EF4-FFF2-40B4-BE49-F238E27FC236}">
                  <a16:creationId xmlns:a16="http://schemas.microsoft.com/office/drawing/2014/main" id="{D62F4F89-15E3-413D-8AAE-0E815D0561E4}"/>
                </a:ext>
              </a:extLst>
            </p:cNvPr>
            <p:cNvSpPr/>
            <p:nvPr/>
          </p:nvSpPr>
          <p:spPr bwMode="white">
            <a:xfrm>
              <a:off x="-1200" y="6514055"/>
              <a:ext cx="12193200" cy="360000"/>
            </a:xfrm>
            <a:prstGeom prst="rect">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sp>
        <p:nvSpPr>
          <p:cNvPr id="12" name="Otsikko 1"/>
          <p:cNvSpPr>
            <a:spLocks noGrp="1"/>
          </p:cNvSpPr>
          <p:nvPr>
            <p:ph type="ctrTitle" hasCustomPrompt="1"/>
          </p:nvPr>
        </p:nvSpPr>
        <p:spPr bwMode="black">
          <a:xfrm>
            <a:off x="5898188" y="3583337"/>
            <a:ext cx="6143124" cy="1152128"/>
          </a:xfrm>
          <a:solidFill>
            <a:schemeClr val="bg1"/>
          </a:solidFill>
        </p:spPr>
        <p:txBody>
          <a:bodyPr anchor="ctr">
            <a:noAutofit/>
          </a:bodyPr>
          <a:lstStyle>
            <a:lvl1pPr defTabSz="540000">
              <a:lnSpc>
                <a:spcPct val="100000"/>
              </a:lnSpc>
              <a:defRPr sz="4000"/>
            </a:lvl1pPr>
          </a:lstStyle>
          <a:p>
            <a:r>
              <a:rPr lang="fi-FI" dirty="0"/>
              <a:t>	Otsikon paikka.</a:t>
            </a:r>
          </a:p>
        </p:txBody>
      </p:sp>
      <p:pic>
        <p:nvPicPr>
          <p:cNvPr id="14" name="Kuva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56004" y="657200"/>
            <a:ext cx="1332150" cy="496014"/>
          </a:xfrm>
          <a:prstGeom prst="rect">
            <a:avLst/>
          </a:prstGeom>
        </p:spPr>
      </p:pic>
    </p:spTree>
    <p:extLst>
      <p:ext uri="{BB962C8B-B14F-4D97-AF65-F5344CB8AC3E}">
        <p14:creationId xmlns:p14="http://schemas.microsoft.com/office/powerpoint/2010/main" val="9688854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Alaotsikollinen">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a:t>Muokkaa perustyyl. napsautt.</a:t>
            </a:r>
            <a:endParaRPr lang="fi-FI" dirty="0"/>
          </a:p>
        </p:txBody>
      </p:sp>
      <p:sp>
        <p:nvSpPr>
          <p:cNvPr id="3" name="Tekstin paikkamerkki 2"/>
          <p:cNvSpPr>
            <a:spLocks noGrp="1"/>
          </p:cNvSpPr>
          <p:nvPr>
            <p:ph type="body" idx="1"/>
          </p:nvPr>
        </p:nvSpPr>
        <p:spPr>
          <a:xfrm>
            <a:off x="1200000" y="2059200"/>
            <a:ext cx="9792000" cy="360000"/>
          </a:xfrm>
        </p:spPr>
        <p:txBody>
          <a:bodyPr anchor="b">
            <a:noAutofit/>
          </a:bodyPr>
          <a:lstStyle>
            <a:lvl1pPr marL="0" indent="0">
              <a:buNone/>
              <a:defRPr sz="2400" b="0">
                <a:solidFill>
                  <a:srgbClr val="009CD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1200000" y="2564904"/>
            <a:ext cx="9792000" cy="3457896"/>
          </a:xfrm>
        </p:spPr>
        <p:txBody>
          <a:bodyPr/>
          <a:lstStyle>
            <a:lvl1pPr>
              <a:buClr>
                <a:srgbClr val="009CDB"/>
              </a:buClr>
              <a:defRPr sz="2400"/>
            </a:lvl1pPr>
            <a:lvl2pPr>
              <a:buClr>
                <a:srgbClr val="009CDB"/>
              </a:buClr>
              <a:defRPr sz="2000"/>
            </a:lvl2pPr>
            <a:lvl3pPr>
              <a:defRPr sz="1800"/>
            </a:lvl3pPr>
            <a:lvl4pPr>
              <a:defRPr sz="1800"/>
            </a:lvl4pPr>
            <a:lvl5pPr>
              <a:defRPr sz="18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7" name="Päivämäärän paikkamerkki 6"/>
          <p:cNvSpPr>
            <a:spLocks noGrp="1"/>
          </p:cNvSpPr>
          <p:nvPr>
            <p:ph type="dt" sz="half" idx="10"/>
          </p:nvPr>
        </p:nvSpPr>
        <p:spPr/>
        <p:txBody>
          <a:bodyPr/>
          <a:lstStyle/>
          <a:p>
            <a:fld id="{5D63C614-D65F-4528-953B-79C0CF07FC1E}" type="datetime1">
              <a:rPr lang="fi-FI" smtClean="0"/>
              <a:t>1.11.2023</a:t>
            </a:fld>
            <a:endParaRPr lang="fi-FI"/>
          </a:p>
        </p:txBody>
      </p:sp>
      <p:sp>
        <p:nvSpPr>
          <p:cNvPr id="8" name="Alatunnisteen paikkamerkki 7"/>
          <p:cNvSpPr>
            <a:spLocks noGrp="1"/>
          </p:cNvSpPr>
          <p:nvPr>
            <p:ph type="ftr" sz="quarter" idx="11"/>
          </p:nvPr>
        </p:nvSpPr>
        <p:spPr/>
        <p:txBody>
          <a:bodyPr/>
          <a:lstStyle/>
          <a:p>
            <a:r>
              <a:rPr lang="fi-FI"/>
              <a:t>Kela, Etuuksien ja palvelujen suunnitteluyksikkö </a:t>
            </a:r>
          </a:p>
        </p:txBody>
      </p:sp>
      <p:sp>
        <p:nvSpPr>
          <p:cNvPr id="9" name="Dian numeron paikkamerkki 8"/>
          <p:cNvSpPr>
            <a:spLocks noGrp="1"/>
          </p:cNvSpPr>
          <p:nvPr>
            <p:ph type="sldNum" sz="quarter" idx="12"/>
          </p:nvPr>
        </p:nvSpPr>
        <p:spPr/>
        <p:txBody>
          <a:bodyPr/>
          <a:lstStyle/>
          <a:p>
            <a:fld id="{EA8B17D0-BA01-4CC0-9408-FAF7B5A248A9}" type="slidenum">
              <a:rPr lang="fi-FI" smtClean="0"/>
              <a:t>‹#›</a:t>
            </a:fld>
            <a:endParaRPr lang="fi-FI"/>
          </a:p>
        </p:txBody>
      </p:sp>
    </p:spTree>
    <p:extLst>
      <p:ext uri="{BB962C8B-B14F-4D97-AF65-F5344CB8AC3E}">
        <p14:creationId xmlns:p14="http://schemas.microsoft.com/office/powerpoint/2010/main" val="2408088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Nosto 3">
    <p:bg>
      <p:bgPr>
        <a:solidFill>
          <a:schemeClr val="accent3"/>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10C60E1-548C-6EE5-9CD5-BA63E6853D4F}"/>
              </a:ext>
            </a:extLst>
          </p:cNvPr>
          <p:cNvSpPr>
            <a:spLocks noGrp="1"/>
          </p:cNvSpPr>
          <p:nvPr>
            <p:ph type="dt" sz="half" idx="10"/>
          </p:nvPr>
        </p:nvSpPr>
        <p:spPr/>
        <p:txBody>
          <a:bodyPr/>
          <a:lstStyle>
            <a:lvl1pPr>
              <a:defRPr>
                <a:solidFill>
                  <a:schemeClr val="bg1"/>
                </a:solidFill>
              </a:defRPr>
            </a:lvl1pPr>
          </a:lstStyle>
          <a:p>
            <a:fld id="{C7E5D9E7-2D0C-4985-8FBF-48A877C72A52}" type="datetime1">
              <a:rPr lang="fi-FI" smtClean="0"/>
              <a:t>1.11.2023</a:t>
            </a:fld>
            <a:endParaRPr lang="fi-FI" dirty="0"/>
          </a:p>
        </p:txBody>
      </p:sp>
      <p:sp>
        <p:nvSpPr>
          <p:cNvPr id="4" name="Footer Placeholder 3">
            <a:extLst>
              <a:ext uri="{FF2B5EF4-FFF2-40B4-BE49-F238E27FC236}">
                <a16:creationId xmlns:a16="http://schemas.microsoft.com/office/drawing/2014/main" id="{F0B7C50A-7872-F40E-E94C-C844D1C537EA}"/>
              </a:ext>
            </a:extLst>
          </p:cNvPr>
          <p:cNvSpPr>
            <a:spLocks noGrp="1"/>
          </p:cNvSpPr>
          <p:nvPr>
            <p:ph type="ftr" sz="quarter" idx="11"/>
          </p:nvPr>
        </p:nvSpPr>
        <p:spPr/>
        <p:txBody>
          <a:bodyPr/>
          <a:lstStyle>
            <a:lvl1pPr>
              <a:defRPr>
                <a:solidFill>
                  <a:schemeClr val="bg1"/>
                </a:solidFill>
              </a:defRPr>
            </a:lvl1pPr>
          </a:lstStyle>
          <a:p>
            <a:r>
              <a:rPr lang="fi-FI"/>
              <a:t>Kela, Etuuksien ja palvelujen suunnitteluyksikkö </a:t>
            </a:r>
            <a:endParaRPr lang="fi-FI" dirty="0"/>
          </a:p>
        </p:txBody>
      </p:sp>
      <p:sp>
        <p:nvSpPr>
          <p:cNvPr id="5" name="Slide Number Placeholder 4">
            <a:extLst>
              <a:ext uri="{FF2B5EF4-FFF2-40B4-BE49-F238E27FC236}">
                <a16:creationId xmlns:a16="http://schemas.microsoft.com/office/drawing/2014/main" id="{F5C89E57-7CF4-9244-B534-08E30E306033}"/>
              </a:ext>
            </a:extLst>
          </p:cNvPr>
          <p:cNvSpPr>
            <a:spLocks noGrp="1"/>
          </p:cNvSpPr>
          <p:nvPr>
            <p:ph type="sldNum" sz="quarter" idx="12"/>
          </p:nvPr>
        </p:nvSpPr>
        <p:spPr/>
        <p:txBody>
          <a:bodyPr/>
          <a:lstStyle>
            <a:lvl1pPr>
              <a:defRPr>
                <a:solidFill>
                  <a:schemeClr val="bg1"/>
                </a:solidFill>
              </a:defRPr>
            </a:lvl1pPr>
          </a:lstStyle>
          <a:p>
            <a:fld id="{89691DCA-D96E-46D4-9980-4E905144BA5C}" type="slidenum">
              <a:rPr lang="fi-FI" smtClean="0"/>
              <a:pPr/>
              <a:t>‹#›</a:t>
            </a:fld>
            <a:endParaRPr lang="fi-FI" dirty="0"/>
          </a:p>
        </p:txBody>
      </p:sp>
      <p:sp>
        <p:nvSpPr>
          <p:cNvPr id="7" name="Text Placeholder 6">
            <a:extLst>
              <a:ext uri="{FF2B5EF4-FFF2-40B4-BE49-F238E27FC236}">
                <a16:creationId xmlns:a16="http://schemas.microsoft.com/office/drawing/2014/main" id="{DFAD86CD-9857-1F0E-B04E-6734F53511C5}"/>
              </a:ext>
            </a:extLst>
          </p:cNvPr>
          <p:cNvSpPr>
            <a:spLocks noGrp="1"/>
          </p:cNvSpPr>
          <p:nvPr>
            <p:ph type="body" sz="quarter" idx="14"/>
          </p:nvPr>
        </p:nvSpPr>
        <p:spPr>
          <a:xfrm>
            <a:off x="2063749" y="1700213"/>
            <a:ext cx="8064501" cy="2952923"/>
          </a:xfrm>
        </p:spPr>
        <p:txBody>
          <a:bodyPr anchor="ctr" anchorCtr="0"/>
          <a:lstStyle>
            <a:lvl1pPr marL="0" indent="0">
              <a:spcBef>
                <a:spcPts val="600"/>
              </a:spcBef>
              <a:buFontTx/>
              <a:buNone/>
              <a:defRPr sz="3200" b="1">
                <a:solidFill>
                  <a:schemeClr val="bg1"/>
                </a:solidFill>
                <a:latin typeface="+mj-lt"/>
              </a:defRPr>
            </a:lvl1pPr>
            <a:lvl2pPr marL="0" indent="0">
              <a:spcBef>
                <a:spcPts val="0"/>
              </a:spcBef>
              <a:buFontTx/>
              <a:buNone/>
              <a:defRPr sz="1800"/>
            </a:lvl2pPr>
            <a:lvl3pPr marL="0" indent="0">
              <a:spcBef>
                <a:spcPts val="0"/>
              </a:spcBef>
              <a:buFontTx/>
              <a:buNone/>
              <a:defRPr sz="1800"/>
            </a:lvl3pPr>
            <a:lvl4pPr marL="0" indent="0">
              <a:spcBef>
                <a:spcPts val="0"/>
              </a:spcBef>
              <a:buFontTx/>
              <a:buNone/>
              <a:defRPr sz="1800"/>
            </a:lvl4pPr>
            <a:lvl5pPr marL="0" indent="0">
              <a:spcBef>
                <a:spcPts val="0"/>
              </a:spcBef>
              <a:buFontTx/>
              <a:buNone/>
              <a:defRPr sz="1800"/>
            </a:lvl5pPr>
            <a:lvl6pPr marL="0" indent="0">
              <a:spcBef>
                <a:spcPts val="0"/>
              </a:spcBef>
              <a:buFontTx/>
              <a:buNone/>
              <a:defRPr sz="1800"/>
            </a:lvl6pPr>
            <a:lvl7pPr marL="0" indent="0">
              <a:spcBef>
                <a:spcPts val="0"/>
              </a:spcBef>
              <a:buFontTx/>
              <a:buNone/>
              <a:defRPr sz="1800"/>
            </a:lvl7pPr>
            <a:lvl8pPr marL="0" indent="0">
              <a:spcBef>
                <a:spcPts val="0"/>
              </a:spcBef>
              <a:buFontTx/>
              <a:buNone/>
              <a:defRPr sz="1800"/>
            </a:lvl8pPr>
            <a:lvl9pPr marL="0" indent="0">
              <a:spcBef>
                <a:spcPts val="0"/>
              </a:spcBef>
              <a:buFontTx/>
              <a:buNone/>
              <a:defRPr sz="1800"/>
            </a:lvl9pPr>
          </a:lstStyle>
          <a:p>
            <a:pPr lvl="0"/>
            <a:r>
              <a:rPr lang="fi-FI"/>
              <a:t>Muokkaa tekstin perustyylejä napsauttamalla</a:t>
            </a:r>
          </a:p>
        </p:txBody>
      </p:sp>
      <p:sp>
        <p:nvSpPr>
          <p:cNvPr id="8" name="Freeform 5">
            <a:extLst>
              <a:ext uri="{FF2B5EF4-FFF2-40B4-BE49-F238E27FC236}">
                <a16:creationId xmlns:a16="http://schemas.microsoft.com/office/drawing/2014/main" id="{7BC1656C-DC9E-0C1D-D929-B95B428AA657}"/>
              </a:ext>
              <a:ext uri="{C183D7F6-B498-43B3-948B-1728B52AA6E4}">
                <adec:decorative xmlns:adec="http://schemas.microsoft.com/office/drawing/2017/decorative" val="1"/>
              </a:ext>
            </a:extLst>
          </p:cNvPr>
          <p:cNvSpPr>
            <a:spLocks noChangeAspect="1" noEditPoints="1"/>
          </p:cNvSpPr>
          <p:nvPr userDrawn="1"/>
        </p:nvSpPr>
        <p:spPr bwMode="auto">
          <a:xfrm>
            <a:off x="10609587" y="6057188"/>
            <a:ext cx="1247053" cy="396000"/>
          </a:xfrm>
          <a:custGeom>
            <a:avLst/>
            <a:gdLst>
              <a:gd name="T0" fmla="*/ 4214 w 6103"/>
              <a:gd name="T1" fmla="*/ 1928 h 3876"/>
              <a:gd name="T2" fmla="*/ 4238 w 6103"/>
              <a:gd name="T3" fmla="*/ 2901 h 3876"/>
              <a:gd name="T4" fmla="*/ 4371 w 6103"/>
              <a:gd name="T5" fmla="*/ 2653 h 3876"/>
              <a:gd name="T6" fmla="*/ 4454 w 6103"/>
              <a:gd name="T7" fmla="*/ 3127 h 3876"/>
              <a:gd name="T8" fmla="*/ 4164 w 6103"/>
              <a:gd name="T9" fmla="*/ 3189 h 3876"/>
              <a:gd name="T10" fmla="*/ 3909 w 6103"/>
              <a:gd name="T11" fmla="*/ 1644 h 3876"/>
              <a:gd name="T12" fmla="*/ 4289 w 6103"/>
              <a:gd name="T13" fmla="*/ 1580 h 3876"/>
              <a:gd name="T14" fmla="*/ 4499 w 6103"/>
              <a:gd name="T15" fmla="*/ 1736 h 3876"/>
              <a:gd name="T16" fmla="*/ 4608 w 6103"/>
              <a:gd name="T17" fmla="*/ 2422 h 3876"/>
              <a:gd name="T18" fmla="*/ 3750 w 6103"/>
              <a:gd name="T19" fmla="*/ 1886 h 3876"/>
              <a:gd name="T20" fmla="*/ 2304 w 6103"/>
              <a:gd name="T21" fmla="*/ 2575 h 3876"/>
              <a:gd name="T22" fmla="*/ 2275 w 6103"/>
              <a:gd name="T23" fmla="*/ 2855 h 3876"/>
              <a:gd name="T24" fmla="*/ 2422 w 6103"/>
              <a:gd name="T25" fmla="*/ 2933 h 3876"/>
              <a:gd name="T26" fmla="*/ 2514 w 6103"/>
              <a:gd name="T27" fmla="*/ 3125 h 3876"/>
              <a:gd name="T28" fmla="*/ 2255 w 6103"/>
              <a:gd name="T29" fmla="*/ 3263 h 3876"/>
              <a:gd name="T30" fmla="*/ 2058 w 6103"/>
              <a:gd name="T31" fmla="*/ 2963 h 3876"/>
              <a:gd name="T32" fmla="*/ 2118 w 6103"/>
              <a:gd name="T33" fmla="*/ 2400 h 3876"/>
              <a:gd name="T34" fmla="*/ 2449 w 6103"/>
              <a:gd name="T35" fmla="*/ 2232 h 3876"/>
              <a:gd name="T36" fmla="*/ 2380 w 6103"/>
              <a:gd name="T37" fmla="*/ 1934 h 3876"/>
              <a:gd name="T38" fmla="*/ 2136 w 6103"/>
              <a:gd name="T39" fmla="*/ 1734 h 3876"/>
              <a:gd name="T40" fmla="*/ 2539 w 6103"/>
              <a:gd name="T41" fmla="*/ 1634 h 3876"/>
              <a:gd name="T42" fmla="*/ 2678 w 6103"/>
              <a:gd name="T43" fmla="*/ 2026 h 3876"/>
              <a:gd name="T44" fmla="*/ 2736 w 6103"/>
              <a:gd name="T45" fmla="*/ 3019 h 3876"/>
              <a:gd name="T46" fmla="*/ 1715 w 6103"/>
              <a:gd name="T47" fmla="*/ 3123 h 3876"/>
              <a:gd name="T48" fmla="*/ 1661 w 6103"/>
              <a:gd name="T49" fmla="*/ 1071 h 3876"/>
              <a:gd name="T50" fmla="*/ 1900 w 6103"/>
              <a:gd name="T51" fmla="*/ 2931 h 3876"/>
              <a:gd name="T52" fmla="*/ 1874 w 6103"/>
              <a:gd name="T53" fmla="*/ 3251 h 3876"/>
              <a:gd name="T54" fmla="*/ 1225 w 6103"/>
              <a:gd name="T55" fmla="*/ 1906 h 3876"/>
              <a:gd name="T56" fmla="*/ 1075 w 6103"/>
              <a:gd name="T57" fmla="*/ 2078 h 3876"/>
              <a:gd name="T58" fmla="*/ 1082 w 6103"/>
              <a:gd name="T59" fmla="*/ 2775 h 3876"/>
              <a:gd name="T60" fmla="*/ 1243 w 6103"/>
              <a:gd name="T61" fmla="*/ 2945 h 3876"/>
              <a:gd name="T62" fmla="*/ 1425 w 6103"/>
              <a:gd name="T63" fmla="*/ 3153 h 3876"/>
              <a:gd name="T64" fmla="*/ 1040 w 6103"/>
              <a:gd name="T65" fmla="*/ 3183 h 3876"/>
              <a:gd name="T66" fmla="*/ 846 w 6103"/>
              <a:gd name="T67" fmla="*/ 2655 h 3876"/>
              <a:gd name="T68" fmla="*/ 912 w 6103"/>
              <a:gd name="T69" fmla="*/ 1866 h 3876"/>
              <a:gd name="T70" fmla="*/ 1204 w 6103"/>
              <a:gd name="T71" fmla="*/ 1594 h 3876"/>
              <a:gd name="T72" fmla="*/ 1463 w 6103"/>
              <a:gd name="T73" fmla="*/ 1884 h 3876"/>
              <a:gd name="T74" fmla="*/ 0 w 6103"/>
              <a:gd name="T75" fmla="*/ 1061 h 3876"/>
              <a:gd name="T76" fmla="*/ 5237 w 6103"/>
              <a:gd name="T77" fmla="*/ 3183 h 3876"/>
              <a:gd name="T78" fmla="*/ 5015 w 6103"/>
              <a:gd name="T79" fmla="*/ 3253 h 3876"/>
              <a:gd name="T80" fmla="*/ 4764 w 6103"/>
              <a:gd name="T81" fmla="*/ 3073 h 3876"/>
              <a:gd name="T82" fmla="*/ 4741 w 6103"/>
              <a:gd name="T83" fmla="*/ 2517 h 3876"/>
              <a:gd name="T84" fmla="*/ 5000 w 6103"/>
              <a:gd name="T85" fmla="*/ 2224 h 3876"/>
              <a:gd name="T86" fmla="*/ 5112 w 6103"/>
              <a:gd name="T87" fmla="*/ 1940 h 3876"/>
              <a:gd name="T88" fmla="*/ 4823 w 6103"/>
              <a:gd name="T89" fmla="*/ 2096 h 3876"/>
              <a:gd name="T90" fmla="*/ 5105 w 6103"/>
              <a:gd name="T91" fmla="*/ 1576 h 3876"/>
              <a:gd name="T92" fmla="*/ 5337 w 6103"/>
              <a:gd name="T93" fmla="*/ 1852 h 3876"/>
              <a:gd name="T94" fmla="*/ 5370 w 6103"/>
              <a:gd name="T95" fmla="*/ 2919 h 3876"/>
              <a:gd name="T96" fmla="*/ 4977 w 6103"/>
              <a:gd name="T97" fmla="*/ 2559 h 3876"/>
              <a:gd name="T98" fmla="*/ 4948 w 6103"/>
              <a:gd name="T99" fmla="*/ 2837 h 3876"/>
              <a:gd name="T100" fmla="*/ 5095 w 6103"/>
              <a:gd name="T101" fmla="*/ 2915 h 3876"/>
              <a:gd name="T102" fmla="*/ 5928 w 6103"/>
              <a:gd name="T103" fmla="*/ 106 h 3876"/>
              <a:gd name="T104" fmla="*/ 6103 w 6103"/>
              <a:gd name="T105" fmla="*/ 689 h 3876"/>
              <a:gd name="T106" fmla="*/ 5958 w 6103"/>
              <a:gd name="T107" fmla="*/ 1307 h 3876"/>
              <a:gd name="T108" fmla="*/ 5632 w 6103"/>
              <a:gd name="T109" fmla="*/ 1419 h 3876"/>
              <a:gd name="T110" fmla="*/ 5387 w 6103"/>
              <a:gd name="T111" fmla="*/ 907 h 3876"/>
              <a:gd name="T112" fmla="*/ 5458 w 6103"/>
              <a:gd name="T113" fmla="*/ 264 h 3876"/>
              <a:gd name="T114" fmla="*/ 5991 w 6103"/>
              <a:gd name="T115" fmla="*/ 1209 h 3876"/>
              <a:gd name="T116" fmla="*/ 5688 w 6103"/>
              <a:gd name="T117" fmla="*/ 879 h 3876"/>
              <a:gd name="T118" fmla="*/ 5804 w 6103"/>
              <a:gd name="T119" fmla="*/ 911 h 3876"/>
              <a:gd name="T120" fmla="*/ 5755 w 6103"/>
              <a:gd name="T121" fmla="*/ 687 h 3876"/>
              <a:gd name="T122" fmla="*/ 5666 w 6103"/>
              <a:gd name="T123" fmla="*/ 492 h 3876"/>
              <a:gd name="T124" fmla="*/ 5794 w 6103"/>
              <a:gd name="T125" fmla="*/ 430 h 38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103" h="3876">
                <a:moveTo>
                  <a:pt x="4361" y="2050"/>
                </a:moveTo>
                <a:lnTo>
                  <a:pt x="4358" y="2034"/>
                </a:lnTo>
                <a:lnTo>
                  <a:pt x="4355" y="2020"/>
                </a:lnTo>
                <a:lnTo>
                  <a:pt x="4351" y="2006"/>
                </a:lnTo>
                <a:lnTo>
                  <a:pt x="4346" y="1992"/>
                </a:lnTo>
                <a:lnTo>
                  <a:pt x="4342" y="1980"/>
                </a:lnTo>
                <a:lnTo>
                  <a:pt x="4337" y="1970"/>
                </a:lnTo>
                <a:lnTo>
                  <a:pt x="4331" y="1960"/>
                </a:lnTo>
                <a:lnTo>
                  <a:pt x="4325" y="1950"/>
                </a:lnTo>
                <a:lnTo>
                  <a:pt x="4319" y="1942"/>
                </a:lnTo>
                <a:lnTo>
                  <a:pt x="4312" y="1936"/>
                </a:lnTo>
                <a:lnTo>
                  <a:pt x="4305" y="1930"/>
                </a:lnTo>
                <a:lnTo>
                  <a:pt x="4297" y="1924"/>
                </a:lnTo>
                <a:lnTo>
                  <a:pt x="4289" y="1922"/>
                </a:lnTo>
                <a:lnTo>
                  <a:pt x="4280" y="1918"/>
                </a:lnTo>
                <a:lnTo>
                  <a:pt x="4271" y="1916"/>
                </a:lnTo>
                <a:lnTo>
                  <a:pt x="4262" y="1916"/>
                </a:lnTo>
                <a:lnTo>
                  <a:pt x="4253" y="1916"/>
                </a:lnTo>
                <a:lnTo>
                  <a:pt x="4243" y="1918"/>
                </a:lnTo>
                <a:lnTo>
                  <a:pt x="4223" y="1924"/>
                </a:lnTo>
                <a:lnTo>
                  <a:pt x="4214" y="1928"/>
                </a:lnTo>
                <a:lnTo>
                  <a:pt x="4205" y="1934"/>
                </a:lnTo>
                <a:lnTo>
                  <a:pt x="4187" y="1948"/>
                </a:lnTo>
                <a:lnTo>
                  <a:pt x="4178" y="1956"/>
                </a:lnTo>
                <a:lnTo>
                  <a:pt x="4170" y="1964"/>
                </a:lnTo>
                <a:lnTo>
                  <a:pt x="4161" y="1974"/>
                </a:lnTo>
                <a:lnTo>
                  <a:pt x="4153" y="1986"/>
                </a:lnTo>
                <a:lnTo>
                  <a:pt x="4145" y="1998"/>
                </a:lnTo>
                <a:lnTo>
                  <a:pt x="4138" y="2010"/>
                </a:lnTo>
                <a:lnTo>
                  <a:pt x="4130" y="2024"/>
                </a:lnTo>
                <a:lnTo>
                  <a:pt x="4123" y="2038"/>
                </a:lnTo>
                <a:lnTo>
                  <a:pt x="4123" y="2807"/>
                </a:lnTo>
                <a:lnTo>
                  <a:pt x="4134" y="2825"/>
                </a:lnTo>
                <a:lnTo>
                  <a:pt x="4147" y="2843"/>
                </a:lnTo>
                <a:lnTo>
                  <a:pt x="4161" y="2857"/>
                </a:lnTo>
                <a:lnTo>
                  <a:pt x="4175" y="2871"/>
                </a:lnTo>
                <a:lnTo>
                  <a:pt x="4183" y="2879"/>
                </a:lnTo>
                <a:lnTo>
                  <a:pt x="4191" y="2883"/>
                </a:lnTo>
                <a:lnTo>
                  <a:pt x="4206" y="2893"/>
                </a:lnTo>
                <a:lnTo>
                  <a:pt x="4222" y="2899"/>
                </a:lnTo>
                <a:lnTo>
                  <a:pt x="4230" y="2901"/>
                </a:lnTo>
                <a:lnTo>
                  <a:pt x="4238" y="2901"/>
                </a:lnTo>
                <a:lnTo>
                  <a:pt x="4248" y="2901"/>
                </a:lnTo>
                <a:lnTo>
                  <a:pt x="4257" y="2899"/>
                </a:lnTo>
                <a:lnTo>
                  <a:pt x="4266" y="2897"/>
                </a:lnTo>
                <a:lnTo>
                  <a:pt x="4274" y="2895"/>
                </a:lnTo>
                <a:lnTo>
                  <a:pt x="4282" y="2891"/>
                </a:lnTo>
                <a:lnTo>
                  <a:pt x="4290" y="2885"/>
                </a:lnTo>
                <a:lnTo>
                  <a:pt x="4297" y="2881"/>
                </a:lnTo>
                <a:lnTo>
                  <a:pt x="4304" y="2873"/>
                </a:lnTo>
                <a:lnTo>
                  <a:pt x="4311" y="2867"/>
                </a:lnTo>
                <a:lnTo>
                  <a:pt x="4317" y="2857"/>
                </a:lnTo>
                <a:lnTo>
                  <a:pt x="4323" y="2849"/>
                </a:lnTo>
                <a:lnTo>
                  <a:pt x="4329" y="2837"/>
                </a:lnTo>
                <a:lnTo>
                  <a:pt x="4334" y="2827"/>
                </a:lnTo>
                <a:lnTo>
                  <a:pt x="4339" y="2813"/>
                </a:lnTo>
                <a:lnTo>
                  <a:pt x="4344" y="2801"/>
                </a:lnTo>
                <a:lnTo>
                  <a:pt x="4348" y="2785"/>
                </a:lnTo>
                <a:lnTo>
                  <a:pt x="4356" y="2753"/>
                </a:lnTo>
                <a:lnTo>
                  <a:pt x="4360" y="2735"/>
                </a:lnTo>
                <a:lnTo>
                  <a:pt x="4363" y="2717"/>
                </a:lnTo>
                <a:lnTo>
                  <a:pt x="4369" y="2677"/>
                </a:lnTo>
                <a:lnTo>
                  <a:pt x="4371" y="2653"/>
                </a:lnTo>
                <a:lnTo>
                  <a:pt x="4373" y="2631"/>
                </a:lnTo>
                <a:lnTo>
                  <a:pt x="4377" y="2579"/>
                </a:lnTo>
                <a:lnTo>
                  <a:pt x="4379" y="2525"/>
                </a:lnTo>
                <a:lnTo>
                  <a:pt x="4380" y="2495"/>
                </a:lnTo>
                <a:lnTo>
                  <a:pt x="4381" y="2465"/>
                </a:lnTo>
                <a:lnTo>
                  <a:pt x="4381" y="2400"/>
                </a:lnTo>
                <a:lnTo>
                  <a:pt x="4381" y="2344"/>
                </a:lnTo>
                <a:lnTo>
                  <a:pt x="4380" y="2292"/>
                </a:lnTo>
                <a:lnTo>
                  <a:pt x="4379" y="2242"/>
                </a:lnTo>
                <a:lnTo>
                  <a:pt x="4378" y="2220"/>
                </a:lnTo>
                <a:lnTo>
                  <a:pt x="4377" y="2196"/>
                </a:lnTo>
                <a:lnTo>
                  <a:pt x="4374" y="2154"/>
                </a:lnTo>
                <a:lnTo>
                  <a:pt x="4370" y="2116"/>
                </a:lnTo>
                <a:lnTo>
                  <a:pt x="4366" y="2080"/>
                </a:lnTo>
                <a:lnTo>
                  <a:pt x="4361" y="2050"/>
                </a:lnTo>
                <a:close/>
                <a:moveTo>
                  <a:pt x="4498" y="3049"/>
                </a:moveTo>
                <a:lnTo>
                  <a:pt x="4487" y="3071"/>
                </a:lnTo>
                <a:lnTo>
                  <a:pt x="4482" y="3081"/>
                </a:lnTo>
                <a:lnTo>
                  <a:pt x="4476" y="3091"/>
                </a:lnTo>
                <a:lnTo>
                  <a:pt x="4465" y="3109"/>
                </a:lnTo>
                <a:lnTo>
                  <a:pt x="4454" y="3127"/>
                </a:lnTo>
                <a:lnTo>
                  <a:pt x="4442" y="3143"/>
                </a:lnTo>
                <a:lnTo>
                  <a:pt x="4429" y="3157"/>
                </a:lnTo>
                <a:lnTo>
                  <a:pt x="4417" y="3171"/>
                </a:lnTo>
                <a:lnTo>
                  <a:pt x="4404" y="3183"/>
                </a:lnTo>
                <a:lnTo>
                  <a:pt x="4390" y="3193"/>
                </a:lnTo>
                <a:lnTo>
                  <a:pt x="4376" y="3203"/>
                </a:lnTo>
                <a:lnTo>
                  <a:pt x="4362" y="3211"/>
                </a:lnTo>
                <a:lnTo>
                  <a:pt x="4347" y="3217"/>
                </a:lnTo>
                <a:lnTo>
                  <a:pt x="4332" y="3223"/>
                </a:lnTo>
                <a:lnTo>
                  <a:pt x="4317" y="3227"/>
                </a:lnTo>
                <a:lnTo>
                  <a:pt x="4301" y="3229"/>
                </a:lnTo>
                <a:lnTo>
                  <a:pt x="4285" y="3229"/>
                </a:lnTo>
                <a:lnTo>
                  <a:pt x="4262" y="3229"/>
                </a:lnTo>
                <a:lnTo>
                  <a:pt x="4239" y="3223"/>
                </a:lnTo>
                <a:lnTo>
                  <a:pt x="4227" y="3221"/>
                </a:lnTo>
                <a:lnTo>
                  <a:pt x="4216" y="3217"/>
                </a:lnTo>
                <a:lnTo>
                  <a:pt x="4206" y="3213"/>
                </a:lnTo>
                <a:lnTo>
                  <a:pt x="4195" y="3207"/>
                </a:lnTo>
                <a:lnTo>
                  <a:pt x="4185" y="3201"/>
                </a:lnTo>
                <a:lnTo>
                  <a:pt x="4174" y="3195"/>
                </a:lnTo>
                <a:lnTo>
                  <a:pt x="4164" y="3189"/>
                </a:lnTo>
                <a:lnTo>
                  <a:pt x="4155" y="3181"/>
                </a:lnTo>
                <a:lnTo>
                  <a:pt x="4145" y="3173"/>
                </a:lnTo>
                <a:lnTo>
                  <a:pt x="4136" y="3165"/>
                </a:lnTo>
                <a:lnTo>
                  <a:pt x="4119" y="3145"/>
                </a:lnTo>
                <a:lnTo>
                  <a:pt x="4120" y="3175"/>
                </a:lnTo>
                <a:lnTo>
                  <a:pt x="4121" y="3207"/>
                </a:lnTo>
                <a:lnTo>
                  <a:pt x="4122" y="3241"/>
                </a:lnTo>
                <a:lnTo>
                  <a:pt x="4122" y="3277"/>
                </a:lnTo>
                <a:lnTo>
                  <a:pt x="4122" y="3770"/>
                </a:lnTo>
                <a:lnTo>
                  <a:pt x="3922" y="3876"/>
                </a:lnTo>
                <a:lnTo>
                  <a:pt x="3922" y="2959"/>
                </a:lnTo>
                <a:lnTo>
                  <a:pt x="3922" y="2044"/>
                </a:lnTo>
                <a:lnTo>
                  <a:pt x="3922" y="1972"/>
                </a:lnTo>
                <a:lnTo>
                  <a:pt x="3921" y="1912"/>
                </a:lnTo>
                <a:lnTo>
                  <a:pt x="3921" y="1886"/>
                </a:lnTo>
                <a:lnTo>
                  <a:pt x="3921" y="1860"/>
                </a:lnTo>
                <a:lnTo>
                  <a:pt x="3920" y="1816"/>
                </a:lnTo>
                <a:lnTo>
                  <a:pt x="3918" y="1774"/>
                </a:lnTo>
                <a:lnTo>
                  <a:pt x="3916" y="1734"/>
                </a:lnTo>
                <a:lnTo>
                  <a:pt x="3913" y="1690"/>
                </a:lnTo>
                <a:lnTo>
                  <a:pt x="3909" y="1644"/>
                </a:lnTo>
                <a:lnTo>
                  <a:pt x="4094" y="1578"/>
                </a:lnTo>
                <a:lnTo>
                  <a:pt x="4099" y="1618"/>
                </a:lnTo>
                <a:lnTo>
                  <a:pt x="4101" y="1638"/>
                </a:lnTo>
                <a:lnTo>
                  <a:pt x="4103" y="1656"/>
                </a:lnTo>
                <a:lnTo>
                  <a:pt x="4106" y="1690"/>
                </a:lnTo>
                <a:lnTo>
                  <a:pt x="4108" y="1728"/>
                </a:lnTo>
                <a:lnTo>
                  <a:pt x="4115" y="1712"/>
                </a:lnTo>
                <a:lnTo>
                  <a:pt x="4123" y="1696"/>
                </a:lnTo>
                <a:lnTo>
                  <a:pt x="4132" y="1682"/>
                </a:lnTo>
                <a:lnTo>
                  <a:pt x="4142" y="1668"/>
                </a:lnTo>
                <a:lnTo>
                  <a:pt x="4152" y="1654"/>
                </a:lnTo>
                <a:lnTo>
                  <a:pt x="4164" y="1642"/>
                </a:lnTo>
                <a:lnTo>
                  <a:pt x="4176" y="1630"/>
                </a:lnTo>
                <a:lnTo>
                  <a:pt x="4188" y="1620"/>
                </a:lnTo>
                <a:lnTo>
                  <a:pt x="4202" y="1612"/>
                </a:lnTo>
                <a:lnTo>
                  <a:pt x="4215" y="1602"/>
                </a:lnTo>
                <a:lnTo>
                  <a:pt x="4229" y="1596"/>
                </a:lnTo>
                <a:lnTo>
                  <a:pt x="4244" y="1590"/>
                </a:lnTo>
                <a:lnTo>
                  <a:pt x="4259" y="1584"/>
                </a:lnTo>
                <a:lnTo>
                  <a:pt x="4274" y="1582"/>
                </a:lnTo>
                <a:lnTo>
                  <a:pt x="4289" y="1580"/>
                </a:lnTo>
                <a:lnTo>
                  <a:pt x="4304" y="1578"/>
                </a:lnTo>
                <a:lnTo>
                  <a:pt x="4325" y="1580"/>
                </a:lnTo>
                <a:lnTo>
                  <a:pt x="4335" y="1582"/>
                </a:lnTo>
                <a:lnTo>
                  <a:pt x="4346" y="1586"/>
                </a:lnTo>
                <a:lnTo>
                  <a:pt x="4356" y="1588"/>
                </a:lnTo>
                <a:lnTo>
                  <a:pt x="4367" y="1594"/>
                </a:lnTo>
                <a:lnTo>
                  <a:pt x="4377" y="1598"/>
                </a:lnTo>
                <a:lnTo>
                  <a:pt x="4387" y="1604"/>
                </a:lnTo>
                <a:lnTo>
                  <a:pt x="4397" y="1612"/>
                </a:lnTo>
                <a:lnTo>
                  <a:pt x="4407" y="1618"/>
                </a:lnTo>
                <a:lnTo>
                  <a:pt x="4416" y="1626"/>
                </a:lnTo>
                <a:lnTo>
                  <a:pt x="4426" y="1634"/>
                </a:lnTo>
                <a:lnTo>
                  <a:pt x="4435" y="1644"/>
                </a:lnTo>
                <a:lnTo>
                  <a:pt x="4444" y="1654"/>
                </a:lnTo>
                <a:lnTo>
                  <a:pt x="4452" y="1664"/>
                </a:lnTo>
                <a:lnTo>
                  <a:pt x="4460" y="1674"/>
                </a:lnTo>
                <a:lnTo>
                  <a:pt x="4476" y="1698"/>
                </a:lnTo>
                <a:lnTo>
                  <a:pt x="4484" y="1710"/>
                </a:lnTo>
                <a:lnTo>
                  <a:pt x="4491" y="1722"/>
                </a:lnTo>
                <a:lnTo>
                  <a:pt x="4495" y="1728"/>
                </a:lnTo>
                <a:lnTo>
                  <a:pt x="4499" y="1736"/>
                </a:lnTo>
                <a:lnTo>
                  <a:pt x="4506" y="1750"/>
                </a:lnTo>
                <a:lnTo>
                  <a:pt x="4519" y="1778"/>
                </a:lnTo>
                <a:lnTo>
                  <a:pt x="4532" y="1810"/>
                </a:lnTo>
                <a:lnTo>
                  <a:pt x="4539" y="1828"/>
                </a:lnTo>
                <a:lnTo>
                  <a:pt x="4544" y="1846"/>
                </a:lnTo>
                <a:lnTo>
                  <a:pt x="4550" y="1864"/>
                </a:lnTo>
                <a:lnTo>
                  <a:pt x="4556" y="1882"/>
                </a:lnTo>
                <a:lnTo>
                  <a:pt x="4566" y="1922"/>
                </a:lnTo>
                <a:lnTo>
                  <a:pt x="4575" y="1966"/>
                </a:lnTo>
                <a:lnTo>
                  <a:pt x="4581" y="1988"/>
                </a:lnTo>
                <a:lnTo>
                  <a:pt x="4585" y="2012"/>
                </a:lnTo>
                <a:lnTo>
                  <a:pt x="4592" y="2062"/>
                </a:lnTo>
                <a:lnTo>
                  <a:pt x="4595" y="2088"/>
                </a:lnTo>
                <a:lnTo>
                  <a:pt x="4598" y="2114"/>
                </a:lnTo>
                <a:lnTo>
                  <a:pt x="4602" y="2170"/>
                </a:lnTo>
                <a:lnTo>
                  <a:pt x="4606" y="2230"/>
                </a:lnTo>
                <a:lnTo>
                  <a:pt x="4607" y="2260"/>
                </a:lnTo>
                <a:lnTo>
                  <a:pt x="4608" y="2292"/>
                </a:lnTo>
                <a:lnTo>
                  <a:pt x="4608" y="2326"/>
                </a:lnTo>
                <a:lnTo>
                  <a:pt x="4609" y="2360"/>
                </a:lnTo>
                <a:lnTo>
                  <a:pt x="4608" y="2422"/>
                </a:lnTo>
                <a:lnTo>
                  <a:pt x="4607" y="2479"/>
                </a:lnTo>
                <a:lnTo>
                  <a:pt x="4606" y="2533"/>
                </a:lnTo>
                <a:lnTo>
                  <a:pt x="4603" y="2585"/>
                </a:lnTo>
                <a:lnTo>
                  <a:pt x="4600" y="2635"/>
                </a:lnTo>
                <a:lnTo>
                  <a:pt x="4595" y="2681"/>
                </a:lnTo>
                <a:lnTo>
                  <a:pt x="4590" y="2725"/>
                </a:lnTo>
                <a:lnTo>
                  <a:pt x="4588" y="2745"/>
                </a:lnTo>
                <a:lnTo>
                  <a:pt x="4584" y="2765"/>
                </a:lnTo>
                <a:lnTo>
                  <a:pt x="4576" y="2805"/>
                </a:lnTo>
                <a:lnTo>
                  <a:pt x="4569" y="2843"/>
                </a:lnTo>
                <a:lnTo>
                  <a:pt x="4564" y="2861"/>
                </a:lnTo>
                <a:lnTo>
                  <a:pt x="4560" y="2879"/>
                </a:lnTo>
                <a:lnTo>
                  <a:pt x="4549" y="2915"/>
                </a:lnTo>
                <a:lnTo>
                  <a:pt x="4538" y="2949"/>
                </a:lnTo>
                <a:lnTo>
                  <a:pt x="4526" y="2983"/>
                </a:lnTo>
                <a:lnTo>
                  <a:pt x="4512" y="3017"/>
                </a:lnTo>
                <a:lnTo>
                  <a:pt x="4498" y="3049"/>
                </a:lnTo>
                <a:close/>
                <a:moveTo>
                  <a:pt x="3818" y="1393"/>
                </a:moveTo>
                <a:lnTo>
                  <a:pt x="3475" y="1393"/>
                </a:lnTo>
                <a:lnTo>
                  <a:pt x="3475" y="1886"/>
                </a:lnTo>
                <a:lnTo>
                  <a:pt x="3750" y="1886"/>
                </a:lnTo>
                <a:lnTo>
                  <a:pt x="3750" y="2238"/>
                </a:lnTo>
                <a:lnTo>
                  <a:pt x="3475" y="2238"/>
                </a:lnTo>
                <a:lnTo>
                  <a:pt x="3475" y="3195"/>
                </a:lnTo>
                <a:lnTo>
                  <a:pt x="3258" y="3195"/>
                </a:lnTo>
                <a:lnTo>
                  <a:pt x="3258" y="2118"/>
                </a:lnTo>
                <a:lnTo>
                  <a:pt x="3258" y="1043"/>
                </a:lnTo>
                <a:lnTo>
                  <a:pt x="3843" y="1043"/>
                </a:lnTo>
                <a:lnTo>
                  <a:pt x="3818" y="1393"/>
                </a:lnTo>
                <a:close/>
                <a:moveTo>
                  <a:pt x="2460" y="2519"/>
                </a:moveTo>
                <a:lnTo>
                  <a:pt x="2434" y="2519"/>
                </a:lnTo>
                <a:lnTo>
                  <a:pt x="2411" y="2521"/>
                </a:lnTo>
                <a:lnTo>
                  <a:pt x="2389" y="2525"/>
                </a:lnTo>
                <a:lnTo>
                  <a:pt x="2369" y="2529"/>
                </a:lnTo>
                <a:lnTo>
                  <a:pt x="2360" y="2533"/>
                </a:lnTo>
                <a:lnTo>
                  <a:pt x="2352" y="2537"/>
                </a:lnTo>
                <a:lnTo>
                  <a:pt x="2336" y="2545"/>
                </a:lnTo>
                <a:lnTo>
                  <a:pt x="2329" y="2551"/>
                </a:lnTo>
                <a:lnTo>
                  <a:pt x="2322" y="2555"/>
                </a:lnTo>
                <a:lnTo>
                  <a:pt x="2315" y="2563"/>
                </a:lnTo>
                <a:lnTo>
                  <a:pt x="2310" y="2569"/>
                </a:lnTo>
                <a:lnTo>
                  <a:pt x="2304" y="2575"/>
                </a:lnTo>
                <a:lnTo>
                  <a:pt x="2299" y="2583"/>
                </a:lnTo>
                <a:lnTo>
                  <a:pt x="2294" y="2591"/>
                </a:lnTo>
                <a:lnTo>
                  <a:pt x="2290" y="2601"/>
                </a:lnTo>
                <a:lnTo>
                  <a:pt x="2286" y="2611"/>
                </a:lnTo>
                <a:lnTo>
                  <a:pt x="2283" y="2621"/>
                </a:lnTo>
                <a:lnTo>
                  <a:pt x="2279" y="2631"/>
                </a:lnTo>
                <a:lnTo>
                  <a:pt x="2277" y="2643"/>
                </a:lnTo>
                <a:lnTo>
                  <a:pt x="2274" y="2655"/>
                </a:lnTo>
                <a:lnTo>
                  <a:pt x="2272" y="2667"/>
                </a:lnTo>
                <a:lnTo>
                  <a:pt x="2271" y="2681"/>
                </a:lnTo>
                <a:lnTo>
                  <a:pt x="2269" y="2695"/>
                </a:lnTo>
                <a:lnTo>
                  <a:pt x="2268" y="2711"/>
                </a:lnTo>
                <a:lnTo>
                  <a:pt x="2267" y="2727"/>
                </a:lnTo>
                <a:lnTo>
                  <a:pt x="2267" y="2743"/>
                </a:lnTo>
                <a:lnTo>
                  <a:pt x="2267" y="2761"/>
                </a:lnTo>
                <a:lnTo>
                  <a:pt x="2267" y="2783"/>
                </a:lnTo>
                <a:lnTo>
                  <a:pt x="2268" y="2805"/>
                </a:lnTo>
                <a:lnTo>
                  <a:pt x="2269" y="2815"/>
                </a:lnTo>
                <a:lnTo>
                  <a:pt x="2271" y="2825"/>
                </a:lnTo>
                <a:lnTo>
                  <a:pt x="2274" y="2845"/>
                </a:lnTo>
                <a:lnTo>
                  <a:pt x="2275" y="2855"/>
                </a:lnTo>
                <a:lnTo>
                  <a:pt x="2277" y="2863"/>
                </a:lnTo>
                <a:lnTo>
                  <a:pt x="2279" y="2873"/>
                </a:lnTo>
                <a:lnTo>
                  <a:pt x="2282" y="2881"/>
                </a:lnTo>
                <a:lnTo>
                  <a:pt x="2287" y="2897"/>
                </a:lnTo>
                <a:lnTo>
                  <a:pt x="2293" y="2911"/>
                </a:lnTo>
                <a:lnTo>
                  <a:pt x="2299" y="2923"/>
                </a:lnTo>
                <a:lnTo>
                  <a:pt x="2306" y="2935"/>
                </a:lnTo>
                <a:lnTo>
                  <a:pt x="2314" y="2945"/>
                </a:lnTo>
                <a:lnTo>
                  <a:pt x="2322" y="2953"/>
                </a:lnTo>
                <a:lnTo>
                  <a:pt x="2330" y="2959"/>
                </a:lnTo>
                <a:lnTo>
                  <a:pt x="2339" y="2965"/>
                </a:lnTo>
                <a:lnTo>
                  <a:pt x="2348" y="2967"/>
                </a:lnTo>
                <a:lnTo>
                  <a:pt x="2358" y="2969"/>
                </a:lnTo>
                <a:lnTo>
                  <a:pt x="2365" y="2967"/>
                </a:lnTo>
                <a:lnTo>
                  <a:pt x="2373" y="2967"/>
                </a:lnTo>
                <a:lnTo>
                  <a:pt x="2380" y="2963"/>
                </a:lnTo>
                <a:lnTo>
                  <a:pt x="2387" y="2961"/>
                </a:lnTo>
                <a:lnTo>
                  <a:pt x="2401" y="2951"/>
                </a:lnTo>
                <a:lnTo>
                  <a:pt x="2408" y="2945"/>
                </a:lnTo>
                <a:lnTo>
                  <a:pt x="2415" y="2939"/>
                </a:lnTo>
                <a:lnTo>
                  <a:pt x="2422" y="2933"/>
                </a:lnTo>
                <a:lnTo>
                  <a:pt x="2429" y="2923"/>
                </a:lnTo>
                <a:lnTo>
                  <a:pt x="2436" y="2915"/>
                </a:lnTo>
                <a:lnTo>
                  <a:pt x="2442" y="2905"/>
                </a:lnTo>
                <a:lnTo>
                  <a:pt x="2448" y="2895"/>
                </a:lnTo>
                <a:lnTo>
                  <a:pt x="2455" y="2883"/>
                </a:lnTo>
                <a:lnTo>
                  <a:pt x="2467" y="2859"/>
                </a:lnTo>
                <a:lnTo>
                  <a:pt x="2470" y="2519"/>
                </a:lnTo>
                <a:lnTo>
                  <a:pt x="2460" y="2519"/>
                </a:lnTo>
                <a:close/>
                <a:moveTo>
                  <a:pt x="2638" y="3293"/>
                </a:moveTo>
                <a:lnTo>
                  <a:pt x="2629" y="3285"/>
                </a:lnTo>
                <a:lnTo>
                  <a:pt x="2620" y="3277"/>
                </a:lnTo>
                <a:lnTo>
                  <a:pt x="2603" y="3257"/>
                </a:lnTo>
                <a:lnTo>
                  <a:pt x="2587" y="3237"/>
                </a:lnTo>
                <a:lnTo>
                  <a:pt x="2572" y="3213"/>
                </a:lnTo>
                <a:lnTo>
                  <a:pt x="2565" y="3199"/>
                </a:lnTo>
                <a:lnTo>
                  <a:pt x="2558" y="3187"/>
                </a:lnTo>
                <a:lnTo>
                  <a:pt x="2546" y="3159"/>
                </a:lnTo>
                <a:lnTo>
                  <a:pt x="2534" y="3131"/>
                </a:lnTo>
                <a:lnTo>
                  <a:pt x="2530" y="3117"/>
                </a:lnTo>
                <a:lnTo>
                  <a:pt x="2526" y="3101"/>
                </a:lnTo>
                <a:lnTo>
                  <a:pt x="2514" y="3125"/>
                </a:lnTo>
                <a:lnTo>
                  <a:pt x="2501" y="3147"/>
                </a:lnTo>
                <a:lnTo>
                  <a:pt x="2489" y="3167"/>
                </a:lnTo>
                <a:lnTo>
                  <a:pt x="2477" y="3185"/>
                </a:lnTo>
                <a:lnTo>
                  <a:pt x="2470" y="3195"/>
                </a:lnTo>
                <a:lnTo>
                  <a:pt x="2462" y="3205"/>
                </a:lnTo>
                <a:lnTo>
                  <a:pt x="2445" y="3223"/>
                </a:lnTo>
                <a:lnTo>
                  <a:pt x="2436" y="3229"/>
                </a:lnTo>
                <a:lnTo>
                  <a:pt x="2427" y="3237"/>
                </a:lnTo>
                <a:lnTo>
                  <a:pt x="2408" y="3249"/>
                </a:lnTo>
                <a:lnTo>
                  <a:pt x="2397" y="3255"/>
                </a:lnTo>
                <a:lnTo>
                  <a:pt x="2387" y="3259"/>
                </a:lnTo>
                <a:lnTo>
                  <a:pt x="2376" y="3263"/>
                </a:lnTo>
                <a:lnTo>
                  <a:pt x="2365" y="3267"/>
                </a:lnTo>
                <a:lnTo>
                  <a:pt x="2353" y="3269"/>
                </a:lnTo>
                <a:lnTo>
                  <a:pt x="2342" y="3271"/>
                </a:lnTo>
                <a:lnTo>
                  <a:pt x="2330" y="3271"/>
                </a:lnTo>
                <a:lnTo>
                  <a:pt x="2318" y="3271"/>
                </a:lnTo>
                <a:lnTo>
                  <a:pt x="2302" y="3271"/>
                </a:lnTo>
                <a:lnTo>
                  <a:pt x="2286" y="3269"/>
                </a:lnTo>
                <a:lnTo>
                  <a:pt x="2270" y="3267"/>
                </a:lnTo>
                <a:lnTo>
                  <a:pt x="2255" y="3263"/>
                </a:lnTo>
                <a:lnTo>
                  <a:pt x="2241" y="3259"/>
                </a:lnTo>
                <a:lnTo>
                  <a:pt x="2227" y="3253"/>
                </a:lnTo>
                <a:lnTo>
                  <a:pt x="2214" y="3247"/>
                </a:lnTo>
                <a:lnTo>
                  <a:pt x="2200" y="3239"/>
                </a:lnTo>
                <a:lnTo>
                  <a:pt x="2187" y="3231"/>
                </a:lnTo>
                <a:lnTo>
                  <a:pt x="2175" y="3221"/>
                </a:lnTo>
                <a:lnTo>
                  <a:pt x="2164" y="3209"/>
                </a:lnTo>
                <a:lnTo>
                  <a:pt x="2153" y="3199"/>
                </a:lnTo>
                <a:lnTo>
                  <a:pt x="2142" y="3185"/>
                </a:lnTo>
                <a:lnTo>
                  <a:pt x="2133" y="3173"/>
                </a:lnTo>
                <a:lnTo>
                  <a:pt x="2123" y="3157"/>
                </a:lnTo>
                <a:lnTo>
                  <a:pt x="2114" y="3143"/>
                </a:lnTo>
                <a:lnTo>
                  <a:pt x="2106" y="3127"/>
                </a:lnTo>
                <a:lnTo>
                  <a:pt x="2098" y="3109"/>
                </a:lnTo>
                <a:lnTo>
                  <a:pt x="2091" y="3091"/>
                </a:lnTo>
                <a:lnTo>
                  <a:pt x="2084" y="3071"/>
                </a:lnTo>
                <a:lnTo>
                  <a:pt x="2078" y="3051"/>
                </a:lnTo>
                <a:lnTo>
                  <a:pt x="2072" y="3031"/>
                </a:lnTo>
                <a:lnTo>
                  <a:pt x="2067" y="3009"/>
                </a:lnTo>
                <a:lnTo>
                  <a:pt x="2062" y="2987"/>
                </a:lnTo>
                <a:lnTo>
                  <a:pt x="2058" y="2963"/>
                </a:lnTo>
                <a:lnTo>
                  <a:pt x="2054" y="2939"/>
                </a:lnTo>
                <a:lnTo>
                  <a:pt x="2051" y="2913"/>
                </a:lnTo>
                <a:lnTo>
                  <a:pt x="2049" y="2887"/>
                </a:lnTo>
                <a:lnTo>
                  <a:pt x="2047" y="2861"/>
                </a:lnTo>
                <a:lnTo>
                  <a:pt x="2045" y="2833"/>
                </a:lnTo>
                <a:lnTo>
                  <a:pt x="2044" y="2805"/>
                </a:lnTo>
                <a:lnTo>
                  <a:pt x="2044" y="2775"/>
                </a:lnTo>
                <a:lnTo>
                  <a:pt x="2044" y="2741"/>
                </a:lnTo>
                <a:lnTo>
                  <a:pt x="2046" y="2709"/>
                </a:lnTo>
                <a:lnTo>
                  <a:pt x="2047" y="2677"/>
                </a:lnTo>
                <a:lnTo>
                  <a:pt x="2050" y="2645"/>
                </a:lnTo>
                <a:lnTo>
                  <a:pt x="2054" y="2617"/>
                </a:lnTo>
                <a:lnTo>
                  <a:pt x="2058" y="2587"/>
                </a:lnTo>
                <a:lnTo>
                  <a:pt x="2063" y="2561"/>
                </a:lnTo>
                <a:lnTo>
                  <a:pt x="2068" y="2533"/>
                </a:lnTo>
                <a:lnTo>
                  <a:pt x="2075" y="2509"/>
                </a:lnTo>
                <a:lnTo>
                  <a:pt x="2082" y="2485"/>
                </a:lnTo>
                <a:lnTo>
                  <a:pt x="2090" y="2461"/>
                </a:lnTo>
                <a:lnTo>
                  <a:pt x="2098" y="2439"/>
                </a:lnTo>
                <a:lnTo>
                  <a:pt x="2107" y="2420"/>
                </a:lnTo>
                <a:lnTo>
                  <a:pt x="2118" y="2400"/>
                </a:lnTo>
                <a:lnTo>
                  <a:pt x="2128" y="2382"/>
                </a:lnTo>
                <a:lnTo>
                  <a:pt x="2140" y="2364"/>
                </a:lnTo>
                <a:lnTo>
                  <a:pt x="2152" y="2348"/>
                </a:lnTo>
                <a:lnTo>
                  <a:pt x="2159" y="2340"/>
                </a:lnTo>
                <a:lnTo>
                  <a:pt x="2165" y="2334"/>
                </a:lnTo>
                <a:lnTo>
                  <a:pt x="2179" y="2320"/>
                </a:lnTo>
                <a:lnTo>
                  <a:pt x="2194" y="2306"/>
                </a:lnTo>
                <a:lnTo>
                  <a:pt x="2210" y="2294"/>
                </a:lnTo>
                <a:lnTo>
                  <a:pt x="2226" y="2284"/>
                </a:lnTo>
                <a:lnTo>
                  <a:pt x="2243" y="2274"/>
                </a:lnTo>
                <a:lnTo>
                  <a:pt x="2260" y="2264"/>
                </a:lnTo>
                <a:lnTo>
                  <a:pt x="2278" y="2256"/>
                </a:lnTo>
                <a:lnTo>
                  <a:pt x="2297" y="2250"/>
                </a:lnTo>
                <a:lnTo>
                  <a:pt x="2317" y="2244"/>
                </a:lnTo>
                <a:lnTo>
                  <a:pt x="2327" y="2242"/>
                </a:lnTo>
                <a:lnTo>
                  <a:pt x="2337" y="2240"/>
                </a:lnTo>
                <a:lnTo>
                  <a:pt x="2359" y="2236"/>
                </a:lnTo>
                <a:lnTo>
                  <a:pt x="2380" y="2234"/>
                </a:lnTo>
                <a:lnTo>
                  <a:pt x="2403" y="2232"/>
                </a:lnTo>
                <a:lnTo>
                  <a:pt x="2426" y="2232"/>
                </a:lnTo>
                <a:lnTo>
                  <a:pt x="2449" y="2232"/>
                </a:lnTo>
                <a:lnTo>
                  <a:pt x="2461" y="2232"/>
                </a:lnTo>
                <a:lnTo>
                  <a:pt x="2473" y="2234"/>
                </a:lnTo>
                <a:lnTo>
                  <a:pt x="2473" y="2170"/>
                </a:lnTo>
                <a:lnTo>
                  <a:pt x="2473" y="2138"/>
                </a:lnTo>
                <a:lnTo>
                  <a:pt x="2472" y="2122"/>
                </a:lnTo>
                <a:lnTo>
                  <a:pt x="2472" y="2108"/>
                </a:lnTo>
                <a:lnTo>
                  <a:pt x="2471" y="2082"/>
                </a:lnTo>
                <a:lnTo>
                  <a:pt x="2469" y="2058"/>
                </a:lnTo>
                <a:lnTo>
                  <a:pt x="2467" y="2036"/>
                </a:lnTo>
                <a:lnTo>
                  <a:pt x="2463" y="2018"/>
                </a:lnTo>
                <a:lnTo>
                  <a:pt x="2460" y="2000"/>
                </a:lnTo>
                <a:lnTo>
                  <a:pt x="2455" y="1986"/>
                </a:lnTo>
                <a:lnTo>
                  <a:pt x="2449" y="1972"/>
                </a:lnTo>
                <a:lnTo>
                  <a:pt x="2443" y="1962"/>
                </a:lnTo>
                <a:lnTo>
                  <a:pt x="2439" y="1958"/>
                </a:lnTo>
                <a:lnTo>
                  <a:pt x="2435" y="1952"/>
                </a:lnTo>
                <a:lnTo>
                  <a:pt x="2426" y="1946"/>
                </a:lnTo>
                <a:lnTo>
                  <a:pt x="2417" y="1940"/>
                </a:lnTo>
                <a:lnTo>
                  <a:pt x="2406" y="1936"/>
                </a:lnTo>
                <a:lnTo>
                  <a:pt x="2393" y="1934"/>
                </a:lnTo>
                <a:lnTo>
                  <a:pt x="2380" y="1934"/>
                </a:lnTo>
                <a:lnTo>
                  <a:pt x="2367" y="1934"/>
                </a:lnTo>
                <a:lnTo>
                  <a:pt x="2354" y="1936"/>
                </a:lnTo>
                <a:lnTo>
                  <a:pt x="2341" y="1940"/>
                </a:lnTo>
                <a:lnTo>
                  <a:pt x="2328" y="1946"/>
                </a:lnTo>
                <a:lnTo>
                  <a:pt x="2314" y="1952"/>
                </a:lnTo>
                <a:lnTo>
                  <a:pt x="2300" y="1960"/>
                </a:lnTo>
                <a:lnTo>
                  <a:pt x="2286" y="1970"/>
                </a:lnTo>
                <a:lnTo>
                  <a:pt x="2272" y="1980"/>
                </a:lnTo>
                <a:lnTo>
                  <a:pt x="2258" y="1992"/>
                </a:lnTo>
                <a:lnTo>
                  <a:pt x="2243" y="2006"/>
                </a:lnTo>
                <a:lnTo>
                  <a:pt x="2228" y="2022"/>
                </a:lnTo>
                <a:lnTo>
                  <a:pt x="2213" y="2038"/>
                </a:lnTo>
                <a:lnTo>
                  <a:pt x="2197" y="2054"/>
                </a:lnTo>
                <a:lnTo>
                  <a:pt x="2181" y="2074"/>
                </a:lnTo>
                <a:lnTo>
                  <a:pt x="2149" y="2114"/>
                </a:lnTo>
                <a:lnTo>
                  <a:pt x="2061" y="1816"/>
                </a:lnTo>
                <a:lnTo>
                  <a:pt x="2076" y="1798"/>
                </a:lnTo>
                <a:lnTo>
                  <a:pt x="2091" y="1780"/>
                </a:lnTo>
                <a:lnTo>
                  <a:pt x="2106" y="1764"/>
                </a:lnTo>
                <a:lnTo>
                  <a:pt x="2120" y="1748"/>
                </a:lnTo>
                <a:lnTo>
                  <a:pt x="2136" y="1734"/>
                </a:lnTo>
                <a:lnTo>
                  <a:pt x="2152" y="1718"/>
                </a:lnTo>
                <a:lnTo>
                  <a:pt x="2190" y="1686"/>
                </a:lnTo>
                <a:lnTo>
                  <a:pt x="2219" y="1664"/>
                </a:lnTo>
                <a:lnTo>
                  <a:pt x="2247" y="1644"/>
                </a:lnTo>
                <a:lnTo>
                  <a:pt x="2274" y="1628"/>
                </a:lnTo>
                <a:lnTo>
                  <a:pt x="2288" y="1622"/>
                </a:lnTo>
                <a:lnTo>
                  <a:pt x="2301" y="1616"/>
                </a:lnTo>
                <a:lnTo>
                  <a:pt x="2314" y="1610"/>
                </a:lnTo>
                <a:lnTo>
                  <a:pt x="2328" y="1606"/>
                </a:lnTo>
                <a:lnTo>
                  <a:pt x="2341" y="1602"/>
                </a:lnTo>
                <a:lnTo>
                  <a:pt x="2354" y="1598"/>
                </a:lnTo>
                <a:lnTo>
                  <a:pt x="2367" y="1596"/>
                </a:lnTo>
                <a:lnTo>
                  <a:pt x="2381" y="1594"/>
                </a:lnTo>
                <a:lnTo>
                  <a:pt x="2408" y="1592"/>
                </a:lnTo>
                <a:lnTo>
                  <a:pt x="2432" y="1594"/>
                </a:lnTo>
                <a:lnTo>
                  <a:pt x="2456" y="1598"/>
                </a:lnTo>
                <a:lnTo>
                  <a:pt x="2478" y="1604"/>
                </a:lnTo>
                <a:lnTo>
                  <a:pt x="2500" y="1612"/>
                </a:lnTo>
                <a:lnTo>
                  <a:pt x="2520" y="1622"/>
                </a:lnTo>
                <a:lnTo>
                  <a:pt x="2530" y="1628"/>
                </a:lnTo>
                <a:lnTo>
                  <a:pt x="2539" y="1634"/>
                </a:lnTo>
                <a:lnTo>
                  <a:pt x="2558" y="1648"/>
                </a:lnTo>
                <a:lnTo>
                  <a:pt x="2567" y="1656"/>
                </a:lnTo>
                <a:lnTo>
                  <a:pt x="2575" y="1664"/>
                </a:lnTo>
                <a:lnTo>
                  <a:pt x="2591" y="1684"/>
                </a:lnTo>
                <a:lnTo>
                  <a:pt x="2605" y="1704"/>
                </a:lnTo>
                <a:lnTo>
                  <a:pt x="2618" y="1726"/>
                </a:lnTo>
                <a:lnTo>
                  <a:pt x="2624" y="1738"/>
                </a:lnTo>
                <a:lnTo>
                  <a:pt x="2630" y="1752"/>
                </a:lnTo>
                <a:lnTo>
                  <a:pt x="2636" y="1764"/>
                </a:lnTo>
                <a:lnTo>
                  <a:pt x="2641" y="1778"/>
                </a:lnTo>
                <a:lnTo>
                  <a:pt x="2646" y="1792"/>
                </a:lnTo>
                <a:lnTo>
                  <a:pt x="2650" y="1806"/>
                </a:lnTo>
                <a:lnTo>
                  <a:pt x="2658" y="1836"/>
                </a:lnTo>
                <a:lnTo>
                  <a:pt x="2661" y="1852"/>
                </a:lnTo>
                <a:lnTo>
                  <a:pt x="2664" y="1868"/>
                </a:lnTo>
                <a:lnTo>
                  <a:pt x="2668" y="1892"/>
                </a:lnTo>
                <a:lnTo>
                  <a:pt x="2671" y="1916"/>
                </a:lnTo>
                <a:lnTo>
                  <a:pt x="2674" y="1942"/>
                </a:lnTo>
                <a:lnTo>
                  <a:pt x="2676" y="1972"/>
                </a:lnTo>
                <a:lnTo>
                  <a:pt x="2678" y="2006"/>
                </a:lnTo>
                <a:lnTo>
                  <a:pt x="2678" y="2026"/>
                </a:lnTo>
                <a:lnTo>
                  <a:pt x="2678" y="2046"/>
                </a:lnTo>
                <a:lnTo>
                  <a:pt x="2679" y="2096"/>
                </a:lnTo>
                <a:lnTo>
                  <a:pt x="2678" y="2154"/>
                </a:lnTo>
                <a:lnTo>
                  <a:pt x="2674" y="2687"/>
                </a:lnTo>
                <a:lnTo>
                  <a:pt x="2674" y="2747"/>
                </a:lnTo>
                <a:lnTo>
                  <a:pt x="2674" y="2775"/>
                </a:lnTo>
                <a:lnTo>
                  <a:pt x="2675" y="2799"/>
                </a:lnTo>
                <a:lnTo>
                  <a:pt x="2676" y="2823"/>
                </a:lnTo>
                <a:lnTo>
                  <a:pt x="2678" y="2847"/>
                </a:lnTo>
                <a:lnTo>
                  <a:pt x="2681" y="2867"/>
                </a:lnTo>
                <a:lnTo>
                  <a:pt x="2684" y="2889"/>
                </a:lnTo>
                <a:lnTo>
                  <a:pt x="2688" y="2907"/>
                </a:lnTo>
                <a:lnTo>
                  <a:pt x="2691" y="2917"/>
                </a:lnTo>
                <a:lnTo>
                  <a:pt x="2694" y="2927"/>
                </a:lnTo>
                <a:lnTo>
                  <a:pt x="2696" y="2937"/>
                </a:lnTo>
                <a:lnTo>
                  <a:pt x="2700" y="2945"/>
                </a:lnTo>
                <a:lnTo>
                  <a:pt x="2703" y="2955"/>
                </a:lnTo>
                <a:lnTo>
                  <a:pt x="2707" y="2965"/>
                </a:lnTo>
                <a:lnTo>
                  <a:pt x="2715" y="2983"/>
                </a:lnTo>
                <a:lnTo>
                  <a:pt x="2725" y="3001"/>
                </a:lnTo>
                <a:lnTo>
                  <a:pt x="2736" y="3019"/>
                </a:lnTo>
                <a:lnTo>
                  <a:pt x="2748" y="3039"/>
                </a:lnTo>
                <a:lnTo>
                  <a:pt x="2638" y="3293"/>
                </a:lnTo>
                <a:close/>
                <a:moveTo>
                  <a:pt x="1874" y="3251"/>
                </a:moveTo>
                <a:lnTo>
                  <a:pt x="1856" y="3249"/>
                </a:lnTo>
                <a:lnTo>
                  <a:pt x="1848" y="3247"/>
                </a:lnTo>
                <a:lnTo>
                  <a:pt x="1840" y="3247"/>
                </a:lnTo>
                <a:lnTo>
                  <a:pt x="1825" y="3241"/>
                </a:lnTo>
                <a:lnTo>
                  <a:pt x="1810" y="3235"/>
                </a:lnTo>
                <a:lnTo>
                  <a:pt x="1796" y="3227"/>
                </a:lnTo>
                <a:lnTo>
                  <a:pt x="1782" y="3217"/>
                </a:lnTo>
                <a:lnTo>
                  <a:pt x="1769" y="3205"/>
                </a:lnTo>
                <a:lnTo>
                  <a:pt x="1763" y="3199"/>
                </a:lnTo>
                <a:lnTo>
                  <a:pt x="1757" y="3191"/>
                </a:lnTo>
                <a:lnTo>
                  <a:pt x="1751" y="3185"/>
                </a:lnTo>
                <a:lnTo>
                  <a:pt x="1745" y="3177"/>
                </a:lnTo>
                <a:lnTo>
                  <a:pt x="1739" y="3169"/>
                </a:lnTo>
                <a:lnTo>
                  <a:pt x="1734" y="3161"/>
                </a:lnTo>
                <a:lnTo>
                  <a:pt x="1729" y="3151"/>
                </a:lnTo>
                <a:lnTo>
                  <a:pt x="1724" y="3143"/>
                </a:lnTo>
                <a:lnTo>
                  <a:pt x="1719" y="3133"/>
                </a:lnTo>
                <a:lnTo>
                  <a:pt x="1715" y="3123"/>
                </a:lnTo>
                <a:lnTo>
                  <a:pt x="1711" y="3113"/>
                </a:lnTo>
                <a:lnTo>
                  <a:pt x="1707" y="3103"/>
                </a:lnTo>
                <a:lnTo>
                  <a:pt x="1700" y="3081"/>
                </a:lnTo>
                <a:lnTo>
                  <a:pt x="1693" y="3057"/>
                </a:lnTo>
                <a:lnTo>
                  <a:pt x="1691" y="3045"/>
                </a:lnTo>
                <a:lnTo>
                  <a:pt x="1688" y="3033"/>
                </a:lnTo>
                <a:lnTo>
                  <a:pt x="1683" y="3003"/>
                </a:lnTo>
                <a:lnTo>
                  <a:pt x="1679" y="2975"/>
                </a:lnTo>
                <a:lnTo>
                  <a:pt x="1676" y="2945"/>
                </a:lnTo>
                <a:lnTo>
                  <a:pt x="1673" y="2909"/>
                </a:lnTo>
                <a:lnTo>
                  <a:pt x="1671" y="2867"/>
                </a:lnTo>
                <a:lnTo>
                  <a:pt x="1670" y="2817"/>
                </a:lnTo>
                <a:lnTo>
                  <a:pt x="1670" y="2753"/>
                </a:lnTo>
                <a:lnTo>
                  <a:pt x="1670" y="2677"/>
                </a:lnTo>
                <a:lnTo>
                  <a:pt x="1670" y="1494"/>
                </a:lnTo>
                <a:lnTo>
                  <a:pt x="1669" y="1353"/>
                </a:lnTo>
                <a:lnTo>
                  <a:pt x="1668" y="1291"/>
                </a:lnTo>
                <a:lnTo>
                  <a:pt x="1667" y="1231"/>
                </a:lnTo>
                <a:lnTo>
                  <a:pt x="1666" y="1177"/>
                </a:lnTo>
                <a:lnTo>
                  <a:pt x="1664" y="1123"/>
                </a:lnTo>
                <a:lnTo>
                  <a:pt x="1661" y="1071"/>
                </a:lnTo>
                <a:lnTo>
                  <a:pt x="1659" y="1017"/>
                </a:lnTo>
                <a:lnTo>
                  <a:pt x="1872" y="921"/>
                </a:lnTo>
                <a:lnTo>
                  <a:pt x="1875" y="955"/>
                </a:lnTo>
                <a:lnTo>
                  <a:pt x="1877" y="991"/>
                </a:lnTo>
                <a:lnTo>
                  <a:pt x="1879" y="1031"/>
                </a:lnTo>
                <a:lnTo>
                  <a:pt x="1880" y="1077"/>
                </a:lnTo>
                <a:lnTo>
                  <a:pt x="1882" y="1129"/>
                </a:lnTo>
                <a:lnTo>
                  <a:pt x="1882" y="1187"/>
                </a:lnTo>
                <a:lnTo>
                  <a:pt x="1883" y="1255"/>
                </a:lnTo>
                <a:lnTo>
                  <a:pt x="1883" y="1333"/>
                </a:lnTo>
                <a:lnTo>
                  <a:pt x="1883" y="2569"/>
                </a:lnTo>
                <a:lnTo>
                  <a:pt x="1883" y="2659"/>
                </a:lnTo>
                <a:lnTo>
                  <a:pt x="1883" y="2733"/>
                </a:lnTo>
                <a:lnTo>
                  <a:pt x="1884" y="2789"/>
                </a:lnTo>
                <a:lnTo>
                  <a:pt x="1885" y="2831"/>
                </a:lnTo>
                <a:lnTo>
                  <a:pt x="1887" y="2863"/>
                </a:lnTo>
                <a:lnTo>
                  <a:pt x="1889" y="2887"/>
                </a:lnTo>
                <a:lnTo>
                  <a:pt x="1893" y="2905"/>
                </a:lnTo>
                <a:lnTo>
                  <a:pt x="1895" y="2913"/>
                </a:lnTo>
                <a:lnTo>
                  <a:pt x="1897" y="2921"/>
                </a:lnTo>
                <a:lnTo>
                  <a:pt x="1900" y="2931"/>
                </a:lnTo>
                <a:lnTo>
                  <a:pt x="1904" y="2941"/>
                </a:lnTo>
                <a:lnTo>
                  <a:pt x="1909" y="2947"/>
                </a:lnTo>
                <a:lnTo>
                  <a:pt x="1914" y="2953"/>
                </a:lnTo>
                <a:lnTo>
                  <a:pt x="1920" y="2959"/>
                </a:lnTo>
                <a:lnTo>
                  <a:pt x="1926" y="2963"/>
                </a:lnTo>
                <a:lnTo>
                  <a:pt x="1932" y="2965"/>
                </a:lnTo>
                <a:lnTo>
                  <a:pt x="1939" y="2965"/>
                </a:lnTo>
                <a:lnTo>
                  <a:pt x="1944" y="2965"/>
                </a:lnTo>
                <a:lnTo>
                  <a:pt x="1949" y="2965"/>
                </a:lnTo>
                <a:lnTo>
                  <a:pt x="1955" y="2963"/>
                </a:lnTo>
                <a:lnTo>
                  <a:pt x="1962" y="2959"/>
                </a:lnTo>
                <a:lnTo>
                  <a:pt x="1998" y="3207"/>
                </a:lnTo>
                <a:lnTo>
                  <a:pt x="1984" y="3217"/>
                </a:lnTo>
                <a:lnTo>
                  <a:pt x="1969" y="3225"/>
                </a:lnTo>
                <a:lnTo>
                  <a:pt x="1955" y="3233"/>
                </a:lnTo>
                <a:lnTo>
                  <a:pt x="1947" y="3235"/>
                </a:lnTo>
                <a:lnTo>
                  <a:pt x="1939" y="3239"/>
                </a:lnTo>
                <a:lnTo>
                  <a:pt x="1923" y="3243"/>
                </a:lnTo>
                <a:lnTo>
                  <a:pt x="1907" y="3247"/>
                </a:lnTo>
                <a:lnTo>
                  <a:pt x="1890" y="3249"/>
                </a:lnTo>
                <a:lnTo>
                  <a:pt x="1874" y="3251"/>
                </a:lnTo>
                <a:close/>
                <a:moveTo>
                  <a:pt x="1306" y="2228"/>
                </a:moveTo>
                <a:lnTo>
                  <a:pt x="1306" y="2186"/>
                </a:lnTo>
                <a:lnTo>
                  <a:pt x="1305" y="2150"/>
                </a:lnTo>
                <a:lnTo>
                  <a:pt x="1303" y="2116"/>
                </a:lnTo>
                <a:lnTo>
                  <a:pt x="1300" y="2086"/>
                </a:lnTo>
                <a:lnTo>
                  <a:pt x="1297" y="2060"/>
                </a:lnTo>
                <a:lnTo>
                  <a:pt x="1293" y="2036"/>
                </a:lnTo>
                <a:lnTo>
                  <a:pt x="1290" y="2024"/>
                </a:lnTo>
                <a:lnTo>
                  <a:pt x="1288" y="2012"/>
                </a:lnTo>
                <a:lnTo>
                  <a:pt x="1284" y="2000"/>
                </a:lnTo>
                <a:lnTo>
                  <a:pt x="1281" y="1990"/>
                </a:lnTo>
                <a:lnTo>
                  <a:pt x="1273" y="1968"/>
                </a:lnTo>
                <a:lnTo>
                  <a:pt x="1269" y="1958"/>
                </a:lnTo>
                <a:lnTo>
                  <a:pt x="1264" y="1950"/>
                </a:lnTo>
                <a:lnTo>
                  <a:pt x="1259" y="1940"/>
                </a:lnTo>
                <a:lnTo>
                  <a:pt x="1254" y="1934"/>
                </a:lnTo>
                <a:lnTo>
                  <a:pt x="1249" y="1926"/>
                </a:lnTo>
                <a:lnTo>
                  <a:pt x="1244" y="1920"/>
                </a:lnTo>
                <a:lnTo>
                  <a:pt x="1238" y="1914"/>
                </a:lnTo>
                <a:lnTo>
                  <a:pt x="1232" y="1910"/>
                </a:lnTo>
                <a:lnTo>
                  <a:pt x="1225" y="1906"/>
                </a:lnTo>
                <a:lnTo>
                  <a:pt x="1219" y="1902"/>
                </a:lnTo>
                <a:lnTo>
                  <a:pt x="1212" y="1900"/>
                </a:lnTo>
                <a:lnTo>
                  <a:pt x="1205" y="1898"/>
                </a:lnTo>
                <a:lnTo>
                  <a:pt x="1197" y="1898"/>
                </a:lnTo>
                <a:lnTo>
                  <a:pt x="1190" y="1896"/>
                </a:lnTo>
                <a:lnTo>
                  <a:pt x="1174" y="1898"/>
                </a:lnTo>
                <a:lnTo>
                  <a:pt x="1167" y="1900"/>
                </a:lnTo>
                <a:lnTo>
                  <a:pt x="1161" y="1902"/>
                </a:lnTo>
                <a:lnTo>
                  <a:pt x="1148" y="1910"/>
                </a:lnTo>
                <a:lnTo>
                  <a:pt x="1142" y="1914"/>
                </a:lnTo>
                <a:lnTo>
                  <a:pt x="1136" y="1920"/>
                </a:lnTo>
                <a:lnTo>
                  <a:pt x="1125" y="1932"/>
                </a:lnTo>
                <a:lnTo>
                  <a:pt x="1120" y="1940"/>
                </a:lnTo>
                <a:lnTo>
                  <a:pt x="1115" y="1948"/>
                </a:lnTo>
                <a:lnTo>
                  <a:pt x="1110" y="1956"/>
                </a:lnTo>
                <a:lnTo>
                  <a:pt x="1105" y="1966"/>
                </a:lnTo>
                <a:lnTo>
                  <a:pt x="1097" y="1986"/>
                </a:lnTo>
                <a:lnTo>
                  <a:pt x="1090" y="2010"/>
                </a:lnTo>
                <a:lnTo>
                  <a:pt x="1083" y="2036"/>
                </a:lnTo>
                <a:lnTo>
                  <a:pt x="1078" y="2064"/>
                </a:lnTo>
                <a:lnTo>
                  <a:pt x="1075" y="2078"/>
                </a:lnTo>
                <a:lnTo>
                  <a:pt x="1073" y="2094"/>
                </a:lnTo>
                <a:lnTo>
                  <a:pt x="1069" y="2128"/>
                </a:lnTo>
                <a:lnTo>
                  <a:pt x="1068" y="2144"/>
                </a:lnTo>
                <a:lnTo>
                  <a:pt x="1067" y="2162"/>
                </a:lnTo>
                <a:lnTo>
                  <a:pt x="1066" y="2182"/>
                </a:lnTo>
                <a:lnTo>
                  <a:pt x="1065" y="2200"/>
                </a:lnTo>
                <a:lnTo>
                  <a:pt x="1065" y="2240"/>
                </a:lnTo>
                <a:lnTo>
                  <a:pt x="1065" y="2246"/>
                </a:lnTo>
                <a:lnTo>
                  <a:pt x="1306" y="2246"/>
                </a:lnTo>
                <a:lnTo>
                  <a:pt x="1306" y="2228"/>
                </a:lnTo>
                <a:close/>
                <a:moveTo>
                  <a:pt x="1062" y="2549"/>
                </a:moveTo>
                <a:lnTo>
                  <a:pt x="1062" y="2563"/>
                </a:lnTo>
                <a:lnTo>
                  <a:pt x="1062" y="2585"/>
                </a:lnTo>
                <a:lnTo>
                  <a:pt x="1062" y="2607"/>
                </a:lnTo>
                <a:lnTo>
                  <a:pt x="1064" y="2649"/>
                </a:lnTo>
                <a:lnTo>
                  <a:pt x="1066" y="2669"/>
                </a:lnTo>
                <a:lnTo>
                  <a:pt x="1068" y="2689"/>
                </a:lnTo>
                <a:lnTo>
                  <a:pt x="1073" y="2725"/>
                </a:lnTo>
                <a:lnTo>
                  <a:pt x="1076" y="2743"/>
                </a:lnTo>
                <a:lnTo>
                  <a:pt x="1079" y="2759"/>
                </a:lnTo>
                <a:lnTo>
                  <a:pt x="1082" y="2775"/>
                </a:lnTo>
                <a:lnTo>
                  <a:pt x="1086" y="2791"/>
                </a:lnTo>
                <a:lnTo>
                  <a:pt x="1095" y="2821"/>
                </a:lnTo>
                <a:lnTo>
                  <a:pt x="1100" y="2833"/>
                </a:lnTo>
                <a:lnTo>
                  <a:pt x="1105" y="2847"/>
                </a:lnTo>
                <a:lnTo>
                  <a:pt x="1111" y="2857"/>
                </a:lnTo>
                <a:lnTo>
                  <a:pt x="1117" y="2869"/>
                </a:lnTo>
                <a:lnTo>
                  <a:pt x="1123" y="2879"/>
                </a:lnTo>
                <a:lnTo>
                  <a:pt x="1129" y="2889"/>
                </a:lnTo>
                <a:lnTo>
                  <a:pt x="1136" y="2899"/>
                </a:lnTo>
                <a:lnTo>
                  <a:pt x="1143" y="2907"/>
                </a:lnTo>
                <a:lnTo>
                  <a:pt x="1150" y="2915"/>
                </a:lnTo>
                <a:lnTo>
                  <a:pt x="1158" y="2921"/>
                </a:lnTo>
                <a:lnTo>
                  <a:pt x="1166" y="2927"/>
                </a:lnTo>
                <a:lnTo>
                  <a:pt x="1174" y="2931"/>
                </a:lnTo>
                <a:lnTo>
                  <a:pt x="1182" y="2937"/>
                </a:lnTo>
                <a:lnTo>
                  <a:pt x="1192" y="2939"/>
                </a:lnTo>
                <a:lnTo>
                  <a:pt x="1201" y="2943"/>
                </a:lnTo>
                <a:lnTo>
                  <a:pt x="1210" y="2945"/>
                </a:lnTo>
                <a:lnTo>
                  <a:pt x="1220" y="2945"/>
                </a:lnTo>
                <a:lnTo>
                  <a:pt x="1230" y="2947"/>
                </a:lnTo>
                <a:lnTo>
                  <a:pt x="1243" y="2945"/>
                </a:lnTo>
                <a:lnTo>
                  <a:pt x="1257" y="2943"/>
                </a:lnTo>
                <a:lnTo>
                  <a:pt x="1270" y="2941"/>
                </a:lnTo>
                <a:lnTo>
                  <a:pt x="1283" y="2937"/>
                </a:lnTo>
                <a:lnTo>
                  <a:pt x="1296" y="2931"/>
                </a:lnTo>
                <a:lnTo>
                  <a:pt x="1308" y="2925"/>
                </a:lnTo>
                <a:lnTo>
                  <a:pt x="1321" y="2917"/>
                </a:lnTo>
                <a:lnTo>
                  <a:pt x="1334" y="2907"/>
                </a:lnTo>
                <a:lnTo>
                  <a:pt x="1346" y="2897"/>
                </a:lnTo>
                <a:lnTo>
                  <a:pt x="1359" y="2885"/>
                </a:lnTo>
                <a:lnTo>
                  <a:pt x="1371" y="2871"/>
                </a:lnTo>
                <a:lnTo>
                  <a:pt x="1383" y="2857"/>
                </a:lnTo>
                <a:lnTo>
                  <a:pt x="1395" y="2843"/>
                </a:lnTo>
                <a:lnTo>
                  <a:pt x="1407" y="2825"/>
                </a:lnTo>
                <a:lnTo>
                  <a:pt x="1420" y="2807"/>
                </a:lnTo>
                <a:lnTo>
                  <a:pt x="1431" y="2789"/>
                </a:lnTo>
                <a:lnTo>
                  <a:pt x="1512" y="3037"/>
                </a:lnTo>
                <a:lnTo>
                  <a:pt x="1495" y="3063"/>
                </a:lnTo>
                <a:lnTo>
                  <a:pt x="1478" y="3089"/>
                </a:lnTo>
                <a:lnTo>
                  <a:pt x="1460" y="3111"/>
                </a:lnTo>
                <a:lnTo>
                  <a:pt x="1442" y="3133"/>
                </a:lnTo>
                <a:lnTo>
                  <a:pt x="1425" y="3153"/>
                </a:lnTo>
                <a:lnTo>
                  <a:pt x="1407" y="3171"/>
                </a:lnTo>
                <a:lnTo>
                  <a:pt x="1388" y="3187"/>
                </a:lnTo>
                <a:lnTo>
                  <a:pt x="1370" y="3203"/>
                </a:lnTo>
                <a:lnTo>
                  <a:pt x="1351" y="3215"/>
                </a:lnTo>
                <a:lnTo>
                  <a:pt x="1333" y="3225"/>
                </a:lnTo>
                <a:lnTo>
                  <a:pt x="1313" y="3235"/>
                </a:lnTo>
                <a:lnTo>
                  <a:pt x="1294" y="3243"/>
                </a:lnTo>
                <a:lnTo>
                  <a:pt x="1274" y="3249"/>
                </a:lnTo>
                <a:lnTo>
                  <a:pt x="1254" y="3253"/>
                </a:lnTo>
                <a:lnTo>
                  <a:pt x="1234" y="3255"/>
                </a:lnTo>
                <a:lnTo>
                  <a:pt x="1213" y="3257"/>
                </a:lnTo>
                <a:lnTo>
                  <a:pt x="1192" y="3255"/>
                </a:lnTo>
                <a:lnTo>
                  <a:pt x="1170" y="3253"/>
                </a:lnTo>
                <a:lnTo>
                  <a:pt x="1150" y="3247"/>
                </a:lnTo>
                <a:lnTo>
                  <a:pt x="1130" y="3241"/>
                </a:lnTo>
                <a:lnTo>
                  <a:pt x="1111" y="3233"/>
                </a:lnTo>
                <a:lnTo>
                  <a:pt x="1093" y="3223"/>
                </a:lnTo>
                <a:lnTo>
                  <a:pt x="1075" y="3211"/>
                </a:lnTo>
                <a:lnTo>
                  <a:pt x="1066" y="3205"/>
                </a:lnTo>
                <a:lnTo>
                  <a:pt x="1057" y="3199"/>
                </a:lnTo>
                <a:lnTo>
                  <a:pt x="1040" y="3183"/>
                </a:lnTo>
                <a:lnTo>
                  <a:pt x="1024" y="3167"/>
                </a:lnTo>
                <a:lnTo>
                  <a:pt x="1008" y="3147"/>
                </a:lnTo>
                <a:lnTo>
                  <a:pt x="993" y="3129"/>
                </a:lnTo>
                <a:lnTo>
                  <a:pt x="979" y="3107"/>
                </a:lnTo>
                <a:lnTo>
                  <a:pt x="965" y="3083"/>
                </a:lnTo>
                <a:lnTo>
                  <a:pt x="952" y="3059"/>
                </a:lnTo>
                <a:lnTo>
                  <a:pt x="939" y="3033"/>
                </a:lnTo>
                <a:lnTo>
                  <a:pt x="927" y="3005"/>
                </a:lnTo>
                <a:lnTo>
                  <a:pt x="916" y="2977"/>
                </a:lnTo>
                <a:lnTo>
                  <a:pt x="911" y="2961"/>
                </a:lnTo>
                <a:lnTo>
                  <a:pt x="905" y="2945"/>
                </a:lnTo>
                <a:lnTo>
                  <a:pt x="900" y="2931"/>
                </a:lnTo>
                <a:lnTo>
                  <a:pt x="896" y="2915"/>
                </a:lnTo>
                <a:lnTo>
                  <a:pt x="886" y="2881"/>
                </a:lnTo>
                <a:lnTo>
                  <a:pt x="878" y="2847"/>
                </a:lnTo>
                <a:lnTo>
                  <a:pt x="870" y="2811"/>
                </a:lnTo>
                <a:lnTo>
                  <a:pt x="863" y="2773"/>
                </a:lnTo>
                <a:lnTo>
                  <a:pt x="857" y="2735"/>
                </a:lnTo>
                <a:lnTo>
                  <a:pt x="855" y="2715"/>
                </a:lnTo>
                <a:lnTo>
                  <a:pt x="852" y="2697"/>
                </a:lnTo>
                <a:lnTo>
                  <a:pt x="846" y="2655"/>
                </a:lnTo>
                <a:lnTo>
                  <a:pt x="844" y="2635"/>
                </a:lnTo>
                <a:lnTo>
                  <a:pt x="843" y="2613"/>
                </a:lnTo>
                <a:lnTo>
                  <a:pt x="840" y="2571"/>
                </a:lnTo>
                <a:lnTo>
                  <a:pt x="838" y="2527"/>
                </a:lnTo>
                <a:lnTo>
                  <a:pt x="836" y="2481"/>
                </a:lnTo>
                <a:lnTo>
                  <a:pt x="836" y="2435"/>
                </a:lnTo>
                <a:lnTo>
                  <a:pt x="836" y="2384"/>
                </a:lnTo>
                <a:lnTo>
                  <a:pt x="837" y="2334"/>
                </a:lnTo>
                <a:lnTo>
                  <a:pt x="839" y="2286"/>
                </a:lnTo>
                <a:lnTo>
                  <a:pt x="842" y="2240"/>
                </a:lnTo>
                <a:lnTo>
                  <a:pt x="845" y="2194"/>
                </a:lnTo>
                <a:lnTo>
                  <a:pt x="850" y="2152"/>
                </a:lnTo>
                <a:lnTo>
                  <a:pt x="855" y="2112"/>
                </a:lnTo>
                <a:lnTo>
                  <a:pt x="860" y="2072"/>
                </a:lnTo>
                <a:lnTo>
                  <a:pt x="867" y="2034"/>
                </a:lnTo>
                <a:lnTo>
                  <a:pt x="874" y="1998"/>
                </a:lnTo>
                <a:lnTo>
                  <a:pt x="882" y="1964"/>
                </a:lnTo>
                <a:lnTo>
                  <a:pt x="887" y="1948"/>
                </a:lnTo>
                <a:lnTo>
                  <a:pt x="891" y="1930"/>
                </a:lnTo>
                <a:lnTo>
                  <a:pt x="901" y="1898"/>
                </a:lnTo>
                <a:lnTo>
                  <a:pt x="912" y="1866"/>
                </a:lnTo>
                <a:lnTo>
                  <a:pt x="923" y="1836"/>
                </a:lnTo>
                <a:lnTo>
                  <a:pt x="936" y="1806"/>
                </a:lnTo>
                <a:lnTo>
                  <a:pt x="948" y="1780"/>
                </a:lnTo>
                <a:lnTo>
                  <a:pt x="961" y="1756"/>
                </a:lnTo>
                <a:lnTo>
                  <a:pt x="974" y="1732"/>
                </a:lnTo>
                <a:lnTo>
                  <a:pt x="988" y="1712"/>
                </a:lnTo>
                <a:lnTo>
                  <a:pt x="1002" y="1692"/>
                </a:lnTo>
                <a:lnTo>
                  <a:pt x="1016" y="1676"/>
                </a:lnTo>
                <a:lnTo>
                  <a:pt x="1031" y="1660"/>
                </a:lnTo>
                <a:lnTo>
                  <a:pt x="1046" y="1646"/>
                </a:lnTo>
                <a:lnTo>
                  <a:pt x="1061" y="1632"/>
                </a:lnTo>
                <a:lnTo>
                  <a:pt x="1069" y="1628"/>
                </a:lnTo>
                <a:lnTo>
                  <a:pt x="1078" y="1622"/>
                </a:lnTo>
                <a:lnTo>
                  <a:pt x="1086" y="1618"/>
                </a:lnTo>
                <a:lnTo>
                  <a:pt x="1094" y="1614"/>
                </a:lnTo>
                <a:lnTo>
                  <a:pt x="1111" y="1606"/>
                </a:lnTo>
                <a:lnTo>
                  <a:pt x="1129" y="1600"/>
                </a:lnTo>
                <a:lnTo>
                  <a:pt x="1147" y="1596"/>
                </a:lnTo>
                <a:lnTo>
                  <a:pt x="1166" y="1594"/>
                </a:lnTo>
                <a:lnTo>
                  <a:pt x="1186" y="1592"/>
                </a:lnTo>
                <a:lnTo>
                  <a:pt x="1204" y="1594"/>
                </a:lnTo>
                <a:lnTo>
                  <a:pt x="1221" y="1596"/>
                </a:lnTo>
                <a:lnTo>
                  <a:pt x="1237" y="1600"/>
                </a:lnTo>
                <a:lnTo>
                  <a:pt x="1254" y="1604"/>
                </a:lnTo>
                <a:lnTo>
                  <a:pt x="1270" y="1610"/>
                </a:lnTo>
                <a:lnTo>
                  <a:pt x="1286" y="1618"/>
                </a:lnTo>
                <a:lnTo>
                  <a:pt x="1294" y="1622"/>
                </a:lnTo>
                <a:lnTo>
                  <a:pt x="1301" y="1628"/>
                </a:lnTo>
                <a:lnTo>
                  <a:pt x="1316" y="1638"/>
                </a:lnTo>
                <a:lnTo>
                  <a:pt x="1331" y="1648"/>
                </a:lnTo>
                <a:lnTo>
                  <a:pt x="1345" y="1662"/>
                </a:lnTo>
                <a:lnTo>
                  <a:pt x="1359" y="1674"/>
                </a:lnTo>
                <a:lnTo>
                  <a:pt x="1371" y="1690"/>
                </a:lnTo>
                <a:lnTo>
                  <a:pt x="1384" y="1706"/>
                </a:lnTo>
                <a:lnTo>
                  <a:pt x="1395" y="1722"/>
                </a:lnTo>
                <a:lnTo>
                  <a:pt x="1406" y="1742"/>
                </a:lnTo>
                <a:lnTo>
                  <a:pt x="1416" y="1760"/>
                </a:lnTo>
                <a:lnTo>
                  <a:pt x="1429" y="1790"/>
                </a:lnTo>
                <a:lnTo>
                  <a:pt x="1441" y="1820"/>
                </a:lnTo>
                <a:lnTo>
                  <a:pt x="1447" y="1836"/>
                </a:lnTo>
                <a:lnTo>
                  <a:pt x="1453" y="1852"/>
                </a:lnTo>
                <a:lnTo>
                  <a:pt x="1463" y="1884"/>
                </a:lnTo>
                <a:lnTo>
                  <a:pt x="1473" y="1920"/>
                </a:lnTo>
                <a:lnTo>
                  <a:pt x="1481" y="1958"/>
                </a:lnTo>
                <a:lnTo>
                  <a:pt x="1489" y="1998"/>
                </a:lnTo>
                <a:lnTo>
                  <a:pt x="1496" y="2038"/>
                </a:lnTo>
                <a:lnTo>
                  <a:pt x="1499" y="2060"/>
                </a:lnTo>
                <a:lnTo>
                  <a:pt x="1502" y="2082"/>
                </a:lnTo>
                <a:lnTo>
                  <a:pt x="1507" y="2128"/>
                </a:lnTo>
                <a:lnTo>
                  <a:pt x="1512" y="2176"/>
                </a:lnTo>
                <a:lnTo>
                  <a:pt x="1515" y="2228"/>
                </a:lnTo>
                <a:lnTo>
                  <a:pt x="1518" y="2280"/>
                </a:lnTo>
                <a:lnTo>
                  <a:pt x="1520" y="2336"/>
                </a:lnTo>
                <a:lnTo>
                  <a:pt x="1521" y="2394"/>
                </a:lnTo>
                <a:lnTo>
                  <a:pt x="1521" y="2453"/>
                </a:lnTo>
                <a:lnTo>
                  <a:pt x="1521" y="2549"/>
                </a:lnTo>
                <a:lnTo>
                  <a:pt x="1062" y="2549"/>
                </a:lnTo>
                <a:close/>
                <a:moveTo>
                  <a:pt x="551" y="3213"/>
                </a:moveTo>
                <a:lnTo>
                  <a:pt x="223" y="2088"/>
                </a:lnTo>
                <a:lnTo>
                  <a:pt x="223" y="3213"/>
                </a:lnTo>
                <a:lnTo>
                  <a:pt x="0" y="3213"/>
                </a:lnTo>
                <a:lnTo>
                  <a:pt x="0" y="2136"/>
                </a:lnTo>
                <a:lnTo>
                  <a:pt x="0" y="1061"/>
                </a:lnTo>
                <a:lnTo>
                  <a:pt x="223" y="1061"/>
                </a:lnTo>
                <a:lnTo>
                  <a:pt x="223" y="2042"/>
                </a:lnTo>
                <a:lnTo>
                  <a:pt x="531" y="1061"/>
                </a:lnTo>
                <a:lnTo>
                  <a:pt x="797" y="1061"/>
                </a:lnTo>
                <a:lnTo>
                  <a:pt x="452" y="2058"/>
                </a:lnTo>
                <a:lnTo>
                  <a:pt x="836" y="3213"/>
                </a:lnTo>
                <a:lnTo>
                  <a:pt x="551" y="3213"/>
                </a:lnTo>
                <a:close/>
                <a:moveTo>
                  <a:pt x="2908" y="873"/>
                </a:moveTo>
                <a:lnTo>
                  <a:pt x="3010" y="873"/>
                </a:lnTo>
                <a:lnTo>
                  <a:pt x="3010" y="2364"/>
                </a:lnTo>
                <a:lnTo>
                  <a:pt x="3010" y="3854"/>
                </a:lnTo>
                <a:lnTo>
                  <a:pt x="2908" y="3854"/>
                </a:lnTo>
                <a:lnTo>
                  <a:pt x="2908" y="2364"/>
                </a:lnTo>
                <a:lnTo>
                  <a:pt x="2908" y="873"/>
                </a:lnTo>
                <a:close/>
                <a:moveTo>
                  <a:pt x="5311" y="3277"/>
                </a:moveTo>
                <a:lnTo>
                  <a:pt x="5302" y="3269"/>
                </a:lnTo>
                <a:lnTo>
                  <a:pt x="5293" y="3259"/>
                </a:lnTo>
                <a:lnTo>
                  <a:pt x="5276" y="3241"/>
                </a:lnTo>
                <a:lnTo>
                  <a:pt x="5260" y="3219"/>
                </a:lnTo>
                <a:lnTo>
                  <a:pt x="5244" y="3195"/>
                </a:lnTo>
                <a:lnTo>
                  <a:pt x="5237" y="3183"/>
                </a:lnTo>
                <a:lnTo>
                  <a:pt x="5230" y="3169"/>
                </a:lnTo>
                <a:lnTo>
                  <a:pt x="5218" y="3143"/>
                </a:lnTo>
                <a:lnTo>
                  <a:pt x="5207" y="3113"/>
                </a:lnTo>
                <a:lnTo>
                  <a:pt x="5203" y="3099"/>
                </a:lnTo>
                <a:lnTo>
                  <a:pt x="5199" y="3083"/>
                </a:lnTo>
                <a:lnTo>
                  <a:pt x="5187" y="3107"/>
                </a:lnTo>
                <a:lnTo>
                  <a:pt x="5175" y="3129"/>
                </a:lnTo>
                <a:lnTo>
                  <a:pt x="5162" y="3149"/>
                </a:lnTo>
                <a:lnTo>
                  <a:pt x="5151" y="3167"/>
                </a:lnTo>
                <a:lnTo>
                  <a:pt x="5143" y="3177"/>
                </a:lnTo>
                <a:lnTo>
                  <a:pt x="5135" y="3187"/>
                </a:lnTo>
                <a:lnTo>
                  <a:pt x="5118" y="3205"/>
                </a:lnTo>
                <a:lnTo>
                  <a:pt x="5109" y="3213"/>
                </a:lnTo>
                <a:lnTo>
                  <a:pt x="5100" y="3219"/>
                </a:lnTo>
                <a:lnTo>
                  <a:pt x="5081" y="3231"/>
                </a:lnTo>
                <a:lnTo>
                  <a:pt x="5070" y="3237"/>
                </a:lnTo>
                <a:lnTo>
                  <a:pt x="5060" y="3241"/>
                </a:lnTo>
                <a:lnTo>
                  <a:pt x="5049" y="3245"/>
                </a:lnTo>
                <a:lnTo>
                  <a:pt x="5038" y="3249"/>
                </a:lnTo>
                <a:lnTo>
                  <a:pt x="5026" y="3251"/>
                </a:lnTo>
                <a:lnTo>
                  <a:pt x="5015" y="3253"/>
                </a:lnTo>
                <a:lnTo>
                  <a:pt x="5003" y="3253"/>
                </a:lnTo>
                <a:lnTo>
                  <a:pt x="4991" y="3255"/>
                </a:lnTo>
                <a:lnTo>
                  <a:pt x="4975" y="3253"/>
                </a:lnTo>
                <a:lnTo>
                  <a:pt x="4959" y="3253"/>
                </a:lnTo>
                <a:lnTo>
                  <a:pt x="4943" y="3249"/>
                </a:lnTo>
                <a:lnTo>
                  <a:pt x="4928" y="3245"/>
                </a:lnTo>
                <a:lnTo>
                  <a:pt x="4913" y="3241"/>
                </a:lnTo>
                <a:lnTo>
                  <a:pt x="4899" y="3235"/>
                </a:lnTo>
                <a:lnTo>
                  <a:pt x="4886" y="3229"/>
                </a:lnTo>
                <a:lnTo>
                  <a:pt x="4873" y="3221"/>
                </a:lnTo>
                <a:lnTo>
                  <a:pt x="4860" y="3213"/>
                </a:lnTo>
                <a:lnTo>
                  <a:pt x="4848" y="3203"/>
                </a:lnTo>
                <a:lnTo>
                  <a:pt x="4837" y="3193"/>
                </a:lnTo>
                <a:lnTo>
                  <a:pt x="4826" y="3181"/>
                </a:lnTo>
                <a:lnTo>
                  <a:pt x="4816" y="3169"/>
                </a:lnTo>
                <a:lnTo>
                  <a:pt x="4806" y="3155"/>
                </a:lnTo>
                <a:lnTo>
                  <a:pt x="4796" y="3141"/>
                </a:lnTo>
                <a:lnTo>
                  <a:pt x="4787" y="3125"/>
                </a:lnTo>
                <a:lnTo>
                  <a:pt x="4779" y="3109"/>
                </a:lnTo>
                <a:lnTo>
                  <a:pt x="4771" y="3091"/>
                </a:lnTo>
                <a:lnTo>
                  <a:pt x="4764" y="3073"/>
                </a:lnTo>
                <a:lnTo>
                  <a:pt x="4757" y="3055"/>
                </a:lnTo>
                <a:lnTo>
                  <a:pt x="4751" y="3035"/>
                </a:lnTo>
                <a:lnTo>
                  <a:pt x="4745" y="3013"/>
                </a:lnTo>
                <a:lnTo>
                  <a:pt x="4740" y="2991"/>
                </a:lnTo>
                <a:lnTo>
                  <a:pt x="4735" y="2969"/>
                </a:lnTo>
                <a:lnTo>
                  <a:pt x="4731" y="2945"/>
                </a:lnTo>
                <a:lnTo>
                  <a:pt x="4727" y="2921"/>
                </a:lnTo>
                <a:lnTo>
                  <a:pt x="4724" y="2897"/>
                </a:lnTo>
                <a:lnTo>
                  <a:pt x="4722" y="2871"/>
                </a:lnTo>
                <a:lnTo>
                  <a:pt x="4720" y="2843"/>
                </a:lnTo>
                <a:lnTo>
                  <a:pt x="4718" y="2817"/>
                </a:lnTo>
                <a:lnTo>
                  <a:pt x="4717" y="2787"/>
                </a:lnTo>
                <a:lnTo>
                  <a:pt x="4717" y="2759"/>
                </a:lnTo>
                <a:lnTo>
                  <a:pt x="4718" y="2725"/>
                </a:lnTo>
                <a:lnTo>
                  <a:pt x="4719" y="2691"/>
                </a:lnTo>
                <a:lnTo>
                  <a:pt x="4721" y="2659"/>
                </a:lnTo>
                <a:lnTo>
                  <a:pt x="4723" y="2629"/>
                </a:lnTo>
                <a:lnTo>
                  <a:pt x="4727" y="2599"/>
                </a:lnTo>
                <a:lnTo>
                  <a:pt x="4731" y="2569"/>
                </a:lnTo>
                <a:lnTo>
                  <a:pt x="4736" y="2543"/>
                </a:lnTo>
                <a:lnTo>
                  <a:pt x="4741" y="2517"/>
                </a:lnTo>
                <a:lnTo>
                  <a:pt x="4748" y="2491"/>
                </a:lnTo>
                <a:lnTo>
                  <a:pt x="4755" y="2467"/>
                </a:lnTo>
                <a:lnTo>
                  <a:pt x="4763" y="2445"/>
                </a:lnTo>
                <a:lnTo>
                  <a:pt x="4771" y="2424"/>
                </a:lnTo>
                <a:lnTo>
                  <a:pt x="4781" y="2402"/>
                </a:lnTo>
                <a:lnTo>
                  <a:pt x="4791" y="2384"/>
                </a:lnTo>
                <a:lnTo>
                  <a:pt x="4801" y="2364"/>
                </a:lnTo>
                <a:lnTo>
                  <a:pt x="4813" y="2348"/>
                </a:lnTo>
                <a:lnTo>
                  <a:pt x="4825" y="2330"/>
                </a:lnTo>
                <a:lnTo>
                  <a:pt x="4832" y="2324"/>
                </a:lnTo>
                <a:lnTo>
                  <a:pt x="4838" y="2316"/>
                </a:lnTo>
                <a:lnTo>
                  <a:pt x="4852" y="2302"/>
                </a:lnTo>
                <a:lnTo>
                  <a:pt x="4867" y="2288"/>
                </a:lnTo>
                <a:lnTo>
                  <a:pt x="4882" y="2276"/>
                </a:lnTo>
                <a:lnTo>
                  <a:pt x="4898" y="2266"/>
                </a:lnTo>
                <a:lnTo>
                  <a:pt x="4915" y="2256"/>
                </a:lnTo>
                <a:lnTo>
                  <a:pt x="4933" y="2246"/>
                </a:lnTo>
                <a:lnTo>
                  <a:pt x="4951" y="2240"/>
                </a:lnTo>
                <a:lnTo>
                  <a:pt x="4970" y="2232"/>
                </a:lnTo>
                <a:lnTo>
                  <a:pt x="4990" y="2226"/>
                </a:lnTo>
                <a:lnTo>
                  <a:pt x="5000" y="2224"/>
                </a:lnTo>
                <a:lnTo>
                  <a:pt x="5010" y="2222"/>
                </a:lnTo>
                <a:lnTo>
                  <a:pt x="5032" y="2218"/>
                </a:lnTo>
                <a:lnTo>
                  <a:pt x="5053" y="2216"/>
                </a:lnTo>
                <a:lnTo>
                  <a:pt x="5076" y="2214"/>
                </a:lnTo>
                <a:lnTo>
                  <a:pt x="5099" y="2214"/>
                </a:lnTo>
                <a:lnTo>
                  <a:pt x="5122" y="2214"/>
                </a:lnTo>
                <a:lnTo>
                  <a:pt x="5134" y="2216"/>
                </a:lnTo>
                <a:lnTo>
                  <a:pt x="5146" y="2216"/>
                </a:lnTo>
                <a:lnTo>
                  <a:pt x="5146" y="2152"/>
                </a:lnTo>
                <a:lnTo>
                  <a:pt x="5146" y="2120"/>
                </a:lnTo>
                <a:lnTo>
                  <a:pt x="5145" y="2106"/>
                </a:lnTo>
                <a:lnTo>
                  <a:pt x="5145" y="2092"/>
                </a:lnTo>
                <a:lnTo>
                  <a:pt x="5144" y="2064"/>
                </a:lnTo>
                <a:lnTo>
                  <a:pt x="5142" y="2040"/>
                </a:lnTo>
                <a:lnTo>
                  <a:pt x="5140" y="2020"/>
                </a:lnTo>
                <a:lnTo>
                  <a:pt x="5136" y="2000"/>
                </a:lnTo>
                <a:lnTo>
                  <a:pt x="5133" y="1982"/>
                </a:lnTo>
                <a:lnTo>
                  <a:pt x="5128" y="1968"/>
                </a:lnTo>
                <a:lnTo>
                  <a:pt x="5122" y="1956"/>
                </a:lnTo>
                <a:lnTo>
                  <a:pt x="5116" y="1944"/>
                </a:lnTo>
                <a:lnTo>
                  <a:pt x="5112" y="1940"/>
                </a:lnTo>
                <a:lnTo>
                  <a:pt x="5108" y="1936"/>
                </a:lnTo>
                <a:lnTo>
                  <a:pt x="5099" y="1928"/>
                </a:lnTo>
                <a:lnTo>
                  <a:pt x="5090" y="1922"/>
                </a:lnTo>
                <a:lnTo>
                  <a:pt x="5079" y="1920"/>
                </a:lnTo>
                <a:lnTo>
                  <a:pt x="5066" y="1918"/>
                </a:lnTo>
                <a:lnTo>
                  <a:pt x="5053" y="1916"/>
                </a:lnTo>
                <a:lnTo>
                  <a:pt x="5040" y="1918"/>
                </a:lnTo>
                <a:lnTo>
                  <a:pt x="5027" y="1920"/>
                </a:lnTo>
                <a:lnTo>
                  <a:pt x="5014" y="1924"/>
                </a:lnTo>
                <a:lnTo>
                  <a:pt x="5001" y="1928"/>
                </a:lnTo>
                <a:lnTo>
                  <a:pt x="4987" y="1934"/>
                </a:lnTo>
                <a:lnTo>
                  <a:pt x="4974" y="1944"/>
                </a:lnTo>
                <a:lnTo>
                  <a:pt x="4959" y="1952"/>
                </a:lnTo>
                <a:lnTo>
                  <a:pt x="4945" y="1964"/>
                </a:lnTo>
                <a:lnTo>
                  <a:pt x="4931" y="1976"/>
                </a:lnTo>
                <a:lnTo>
                  <a:pt x="4915" y="1988"/>
                </a:lnTo>
                <a:lnTo>
                  <a:pt x="4900" y="2004"/>
                </a:lnTo>
                <a:lnTo>
                  <a:pt x="4885" y="2020"/>
                </a:lnTo>
                <a:lnTo>
                  <a:pt x="4870" y="2036"/>
                </a:lnTo>
                <a:lnTo>
                  <a:pt x="4854" y="2056"/>
                </a:lnTo>
                <a:lnTo>
                  <a:pt x="4823" y="2096"/>
                </a:lnTo>
                <a:lnTo>
                  <a:pt x="4734" y="1798"/>
                </a:lnTo>
                <a:lnTo>
                  <a:pt x="4749" y="1780"/>
                </a:lnTo>
                <a:lnTo>
                  <a:pt x="4764" y="1762"/>
                </a:lnTo>
                <a:lnTo>
                  <a:pt x="4779" y="1746"/>
                </a:lnTo>
                <a:lnTo>
                  <a:pt x="4793" y="1732"/>
                </a:lnTo>
                <a:lnTo>
                  <a:pt x="4809" y="1716"/>
                </a:lnTo>
                <a:lnTo>
                  <a:pt x="4825" y="1700"/>
                </a:lnTo>
                <a:lnTo>
                  <a:pt x="4863" y="1668"/>
                </a:lnTo>
                <a:lnTo>
                  <a:pt x="4891" y="1646"/>
                </a:lnTo>
                <a:lnTo>
                  <a:pt x="4920" y="1626"/>
                </a:lnTo>
                <a:lnTo>
                  <a:pt x="4947" y="1610"/>
                </a:lnTo>
                <a:lnTo>
                  <a:pt x="4961" y="1604"/>
                </a:lnTo>
                <a:lnTo>
                  <a:pt x="4974" y="1598"/>
                </a:lnTo>
                <a:lnTo>
                  <a:pt x="4987" y="1592"/>
                </a:lnTo>
                <a:lnTo>
                  <a:pt x="5001" y="1588"/>
                </a:lnTo>
                <a:lnTo>
                  <a:pt x="5014" y="1584"/>
                </a:lnTo>
                <a:lnTo>
                  <a:pt x="5027" y="1580"/>
                </a:lnTo>
                <a:lnTo>
                  <a:pt x="5040" y="1578"/>
                </a:lnTo>
                <a:lnTo>
                  <a:pt x="5054" y="1576"/>
                </a:lnTo>
                <a:lnTo>
                  <a:pt x="5081" y="1576"/>
                </a:lnTo>
                <a:lnTo>
                  <a:pt x="5105" y="1576"/>
                </a:lnTo>
                <a:lnTo>
                  <a:pt x="5129" y="1580"/>
                </a:lnTo>
                <a:lnTo>
                  <a:pt x="5151" y="1586"/>
                </a:lnTo>
                <a:lnTo>
                  <a:pt x="5173" y="1594"/>
                </a:lnTo>
                <a:lnTo>
                  <a:pt x="5193" y="1604"/>
                </a:lnTo>
                <a:lnTo>
                  <a:pt x="5203" y="1610"/>
                </a:lnTo>
                <a:lnTo>
                  <a:pt x="5212" y="1616"/>
                </a:lnTo>
                <a:lnTo>
                  <a:pt x="5230" y="1630"/>
                </a:lnTo>
                <a:lnTo>
                  <a:pt x="5239" y="1638"/>
                </a:lnTo>
                <a:lnTo>
                  <a:pt x="5247" y="1648"/>
                </a:lnTo>
                <a:lnTo>
                  <a:pt x="5264" y="1666"/>
                </a:lnTo>
                <a:lnTo>
                  <a:pt x="5278" y="1686"/>
                </a:lnTo>
                <a:lnTo>
                  <a:pt x="5291" y="1710"/>
                </a:lnTo>
                <a:lnTo>
                  <a:pt x="5297" y="1722"/>
                </a:lnTo>
                <a:lnTo>
                  <a:pt x="5303" y="1734"/>
                </a:lnTo>
                <a:lnTo>
                  <a:pt x="5309" y="1746"/>
                </a:lnTo>
                <a:lnTo>
                  <a:pt x="5314" y="1760"/>
                </a:lnTo>
                <a:lnTo>
                  <a:pt x="5319" y="1774"/>
                </a:lnTo>
                <a:lnTo>
                  <a:pt x="5323" y="1788"/>
                </a:lnTo>
                <a:lnTo>
                  <a:pt x="5331" y="1820"/>
                </a:lnTo>
                <a:lnTo>
                  <a:pt x="5334" y="1834"/>
                </a:lnTo>
                <a:lnTo>
                  <a:pt x="5337" y="1852"/>
                </a:lnTo>
                <a:lnTo>
                  <a:pt x="5341" y="1876"/>
                </a:lnTo>
                <a:lnTo>
                  <a:pt x="5344" y="1900"/>
                </a:lnTo>
                <a:lnTo>
                  <a:pt x="5347" y="1926"/>
                </a:lnTo>
                <a:lnTo>
                  <a:pt x="5349" y="1954"/>
                </a:lnTo>
                <a:lnTo>
                  <a:pt x="5351" y="1988"/>
                </a:lnTo>
                <a:lnTo>
                  <a:pt x="5351" y="2008"/>
                </a:lnTo>
                <a:lnTo>
                  <a:pt x="5351" y="2030"/>
                </a:lnTo>
                <a:lnTo>
                  <a:pt x="5352" y="2078"/>
                </a:lnTo>
                <a:lnTo>
                  <a:pt x="5351" y="2136"/>
                </a:lnTo>
                <a:lnTo>
                  <a:pt x="5347" y="2669"/>
                </a:lnTo>
                <a:lnTo>
                  <a:pt x="5347" y="2729"/>
                </a:lnTo>
                <a:lnTo>
                  <a:pt x="5347" y="2757"/>
                </a:lnTo>
                <a:lnTo>
                  <a:pt x="5348" y="2783"/>
                </a:lnTo>
                <a:lnTo>
                  <a:pt x="5349" y="2807"/>
                </a:lnTo>
                <a:lnTo>
                  <a:pt x="5351" y="2829"/>
                </a:lnTo>
                <a:lnTo>
                  <a:pt x="5354" y="2851"/>
                </a:lnTo>
                <a:lnTo>
                  <a:pt x="5357" y="2871"/>
                </a:lnTo>
                <a:lnTo>
                  <a:pt x="5361" y="2891"/>
                </a:lnTo>
                <a:lnTo>
                  <a:pt x="5364" y="2901"/>
                </a:lnTo>
                <a:lnTo>
                  <a:pt x="5367" y="2909"/>
                </a:lnTo>
                <a:lnTo>
                  <a:pt x="5370" y="2919"/>
                </a:lnTo>
                <a:lnTo>
                  <a:pt x="5373" y="2929"/>
                </a:lnTo>
                <a:lnTo>
                  <a:pt x="5376" y="2937"/>
                </a:lnTo>
                <a:lnTo>
                  <a:pt x="5380" y="2947"/>
                </a:lnTo>
                <a:lnTo>
                  <a:pt x="5388" y="2965"/>
                </a:lnTo>
                <a:lnTo>
                  <a:pt x="5398" y="2983"/>
                </a:lnTo>
                <a:lnTo>
                  <a:pt x="5409" y="3003"/>
                </a:lnTo>
                <a:lnTo>
                  <a:pt x="5421" y="3021"/>
                </a:lnTo>
                <a:lnTo>
                  <a:pt x="5311" y="3277"/>
                </a:lnTo>
                <a:close/>
                <a:moveTo>
                  <a:pt x="5133" y="2501"/>
                </a:moveTo>
                <a:lnTo>
                  <a:pt x="5108" y="2501"/>
                </a:lnTo>
                <a:lnTo>
                  <a:pt x="5084" y="2503"/>
                </a:lnTo>
                <a:lnTo>
                  <a:pt x="5062" y="2507"/>
                </a:lnTo>
                <a:lnTo>
                  <a:pt x="5042" y="2513"/>
                </a:lnTo>
                <a:lnTo>
                  <a:pt x="5033" y="2515"/>
                </a:lnTo>
                <a:lnTo>
                  <a:pt x="5025" y="2519"/>
                </a:lnTo>
                <a:lnTo>
                  <a:pt x="5009" y="2527"/>
                </a:lnTo>
                <a:lnTo>
                  <a:pt x="5002" y="2533"/>
                </a:lnTo>
                <a:lnTo>
                  <a:pt x="4995" y="2539"/>
                </a:lnTo>
                <a:lnTo>
                  <a:pt x="4989" y="2545"/>
                </a:lnTo>
                <a:lnTo>
                  <a:pt x="4983" y="2551"/>
                </a:lnTo>
                <a:lnTo>
                  <a:pt x="4977" y="2559"/>
                </a:lnTo>
                <a:lnTo>
                  <a:pt x="4972" y="2567"/>
                </a:lnTo>
                <a:lnTo>
                  <a:pt x="4967" y="2575"/>
                </a:lnTo>
                <a:lnTo>
                  <a:pt x="4963" y="2583"/>
                </a:lnTo>
                <a:lnTo>
                  <a:pt x="4959" y="2593"/>
                </a:lnTo>
                <a:lnTo>
                  <a:pt x="4956" y="2603"/>
                </a:lnTo>
                <a:lnTo>
                  <a:pt x="4953" y="2613"/>
                </a:lnTo>
                <a:lnTo>
                  <a:pt x="4950" y="2625"/>
                </a:lnTo>
                <a:lnTo>
                  <a:pt x="4947" y="2637"/>
                </a:lnTo>
                <a:lnTo>
                  <a:pt x="4945" y="2651"/>
                </a:lnTo>
                <a:lnTo>
                  <a:pt x="4944" y="2663"/>
                </a:lnTo>
                <a:lnTo>
                  <a:pt x="4942" y="2679"/>
                </a:lnTo>
                <a:lnTo>
                  <a:pt x="4941" y="2693"/>
                </a:lnTo>
                <a:lnTo>
                  <a:pt x="4940" y="2709"/>
                </a:lnTo>
                <a:lnTo>
                  <a:pt x="4940" y="2725"/>
                </a:lnTo>
                <a:lnTo>
                  <a:pt x="4940" y="2743"/>
                </a:lnTo>
                <a:lnTo>
                  <a:pt x="4940" y="2765"/>
                </a:lnTo>
                <a:lnTo>
                  <a:pt x="4942" y="2787"/>
                </a:lnTo>
                <a:lnTo>
                  <a:pt x="4943" y="2797"/>
                </a:lnTo>
                <a:lnTo>
                  <a:pt x="4944" y="2809"/>
                </a:lnTo>
                <a:lnTo>
                  <a:pt x="4947" y="2827"/>
                </a:lnTo>
                <a:lnTo>
                  <a:pt x="4948" y="2837"/>
                </a:lnTo>
                <a:lnTo>
                  <a:pt x="4950" y="2845"/>
                </a:lnTo>
                <a:lnTo>
                  <a:pt x="4953" y="2855"/>
                </a:lnTo>
                <a:lnTo>
                  <a:pt x="4955" y="2863"/>
                </a:lnTo>
                <a:lnTo>
                  <a:pt x="4960" y="2879"/>
                </a:lnTo>
                <a:lnTo>
                  <a:pt x="4966" y="2893"/>
                </a:lnTo>
                <a:lnTo>
                  <a:pt x="4972" y="2907"/>
                </a:lnTo>
                <a:lnTo>
                  <a:pt x="4979" y="2917"/>
                </a:lnTo>
                <a:lnTo>
                  <a:pt x="4987" y="2927"/>
                </a:lnTo>
                <a:lnTo>
                  <a:pt x="4995" y="2935"/>
                </a:lnTo>
                <a:lnTo>
                  <a:pt x="5003" y="2943"/>
                </a:lnTo>
                <a:lnTo>
                  <a:pt x="5012" y="2947"/>
                </a:lnTo>
                <a:lnTo>
                  <a:pt x="5022" y="2949"/>
                </a:lnTo>
                <a:lnTo>
                  <a:pt x="5031" y="2951"/>
                </a:lnTo>
                <a:lnTo>
                  <a:pt x="5038" y="2951"/>
                </a:lnTo>
                <a:lnTo>
                  <a:pt x="5046" y="2949"/>
                </a:lnTo>
                <a:lnTo>
                  <a:pt x="5053" y="2947"/>
                </a:lnTo>
                <a:lnTo>
                  <a:pt x="5060" y="2943"/>
                </a:lnTo>
                <a:lnTo>
                  <a:pt x="5074" y="2935"/>
                </a:lnTo>
                <a:lnTo>
                  <a:pt x="5081" y="2929"/>
                </a:lnTo>
                <a:lnTo>
                  <a:pt x="5088" y="2921"/>
                </a:lnTo>
                <a:lnTo>
                  <a:pt x="5095" y="2915"/>
                </a:lnTo>
                <a:lnTo>
                  <a:pt x="5102" y="2907"/>
                </a:lnTo>
                <a:lnTo>
                  <a:pt x="5109" y="2897"/>
                </a:lnTo>
                <a:lnTo>
                  <a:pt x="5115" y="2887"/>
                </a:lnTo>
                <a:lnTo>
                  <a:pt x="5121" y="2877"/>
                </a:lnTo>
                <a:lnTo>
                  <a:pt x="5128" y="2867"/>
                </a:lnTo>
                <a:lnTo>
                  <a:pt x="5140" y="2843"/>
                </a:lnTo>
                <a:lnTo>
                  <a:pt x="5143" y="2501"/>
                </a:lnTo>
                <a:lnTo>
                  <a:pt x="5133" y="2501"/>
                </a:lnTo>
                <a:close/>
                <a:moveTo>
                  <a:pt x="5739" y="0"/>
                </a:moveTo>
                <a:lnTo>
                  <a:pt x="5758" y="2"/>
                </a:lnTo>
                <a:lnTo>
                  <a:pt x="5777" y="4"/>
                </a:lnTo>
                <a:lnTo>
                  <a:pt x="5795" y="10"/>
                </a:lnTo>
                <a:lnTo>
                  <a:pt x="5813" y="16"/>
                </a:lnTo>
                <a:lnTo>
                  <a:pt x="5830" y="24"/>
                </a:lnTo>
                <a:lnTo>
                  <a:pt x="5839" y="28"/>
                </a:lnTo>
                <a:lnTo>
                  <a:pt x="5847" y="34"/>
                </a:lnTo>
                <a:lnTo>
                  <a:pt x="5864" y="44"/>
                </a:lnTo>
                <a:lnTo>
                  <a:pt x="5881" y="58"/>
                </a:lnTo>
                <a:lnTo>
                  <a:pt x="5897" y="72"/>
                </a:lnTo>
                <a:lnTo>
                  <a:pt x="5912" y="88"/>
                </a:lnTo>
                <a:lnTo>
                  <a:pt x="5928" y="106"/>
                </a:lnTo>
                <a:lnTo>
                  <a:pt x="5943" y="124"/>
                </a:lnTo>
                <a:lnTo>
                  <a:pt x="5958" y="146"/>
                </a:lnTo>
                <a:lnTo>
                  <a:pt x="5971" y="166"/>
                </a:lnTo>
                <a:lnTo>
                  <a:pt x="5984" y="190"/>
                </a:lnTo>
                <a:lnTo>
                  <a:pt x="5997" y="214"/>
                </a:lnTo>
                <a:lnTo>
                  <a:pt x="6009" y="238"/>
                </a:lnTo>
                <a:lnTo>
                  <a:pt x="6020" y="264"/>
                </a:lnTo>
                <a:lnTo>
                  <a:pt x="6031" y="292"/>
                </a:lnTo>
                <a:lnTo>
                  <a:pt x="6041" y="320"/>
                </a:lnTo>
                <a:lnTo>
                  <a:pt x="6051" y="350"/>
                </a:lnTo>
                <a:lnTo>
                  <a:pt x="6060" y="380"/>
                </a:lnTo>
                <a:lnTo>
                  <a:pt x="6068" y="412"/>
                </a:lnTo>
                <a:lnTo>
                  <a:pt x="6075" y="444"/>
                </a:lnTo>
                <a:lnTo>
                  <a:pt x="6081" y="478"/>
                </a:lnTo>
                <a:lnTo>
                  <a:pt x="6087" y="509"/>
                </a:lnTo>
                <a:lnTo>
                  <a:pt x="6092" y="545"/>
                </a:lnTo>
                <a:lnTo>
                  <a:pt x="6096" y="579"/>
                </a:lnTo>
                <a:lnTo>
                  <a:pt x="6099" y="615"/>
                </a:lnTo>
                <a:lnTo>
                  <a:pt x="6100" y="633"/>
                </a:lnTo>
                <a:lnTo>
                  <a:pt x="6101" y="651"/>
                </a:lnTo>
                <a:lnTo>
                  <a:pt x="6103" y="689"/>
                </a:lnTo>
                <a:lnTo>
                  <a:pt x="6103" y="725"/>
                </a:lnTo>
                <a:lnTo>
                  <a:pt x="6103" y="763"/>
                </a:lnTo>
                <a:lnTo>
                  <a:pt x="6101" y="799"/>
                </a:lnTo>
                <a:lnTo>
                  <a:pt x="6099" y="837"/>
                </a:lnTo>
                <a:lnTo>
                  <a:pt x="6096" y="871"/>
                </a:lnTo>
                <a:lnTo>
                  <a:pt x="6092" y="907"/>
                </a:lnTo>
                <a:lnTo>
                  <a:pt x="6090" y="925"/>
                </a:lnTo>
                <a:lnTo>
                  <a:pt x="6087" y="941"/>
                </a:lnTo>
                <a:lnTo>
                  <a:pt x="6081" y="975"/>
                </a:lnTo>
                <a:lnTo>
                  <a:pt x="6075" y="1009"/>
                </a:lnTo>
                <a:lnTo>
                  <a:pt x="6068" y="1041"/>
                </a:lnTo>
                <a:lnTo>
                  <a:pt x="6060" y="1071"/>
                </a:lnTo>
                <a:lnTo>
                  <a:pt x="6051" y="1101"/>
                </a:lnTo>
                <a:lnTo>
                  <a:pt x="6041" y="1131"/>
                </a:lnTo>
                <a:lnTo>
                  <a:pt x="6031" y="1159"/>
                </a:lnTo>
                <a:lnTo>
                  <a:pt x="6020" y="1187"/>
                </a:lnTo>
                <a:lnTo>
                  <a:pt x="6009" y="1213"/>
                </a:lnTo>
                <a:lnTo>
                  <a:pt x="5997" y="1239"/>
                </a:lnTo>
                <a:lnTo>
                  <a:pt x="5984" y="1263"/>
                </a:lnTo>
                <a:lnTo>
                  <a:pt x="5971" y="1285"/>
                </a:lnTo>
                <a:lnTo>
                  <a:pt x="5958" y="1307"/>
                </a:lnTo>
                <a:lnTo>
                  <a:pt x="5943" y="1327"/>
                </a:lnTo>
                <a:lnTo>
                  <a:pt x="5928" y="1347"/>
                </a:lnTo>
                <a:lnTo>
                  <a:pt x="5912" y="1363"/>
                </a:lnTo>
                <a:lnTo>
                  <a:pt x="5897" y="1379"/>
                </a:lnTo>
                <a:lnTo>
                  <a:pt x="5881" y="1395"/>
                </a:lnTo>
                <a:lnTo>
                  <a:pt x="5864" y="1407"/>
                </a:lnTo>
                <a:lnTo>
                  <a:pt x="5847" y="1419"/>
                </a:lnTo>
                <a:lnTo>
                  <a:pt x="5830" y="1429"/>
                </a:lnTo>
                <a:lnTo>
                  <a:pt x="5813" y="1437"/>
                </a:lnTo>
                <a:lnTo>
                  <a:pt x="5795" y="1443"/>
                </a:lnTo>
                <a:lnTo>
                  <a:pt x="5786" y="1445"/>
                </a:lnTo>
                <a:lnTo>
                  <a:pt x="5777" y="1447"/>
                </a:lnTo>
                <a:lnTo>
                  <a:pt x="5758" y="1451"/>
                </a:lnTo>
                <a:lnTo>
                  <a:pt x="5739" y="1451"/>
                </a:lnTo>
                <a:lnTo>
                  <a:pt x="5721" y="1451"/>
                </a:lnTo>
                <a:lnTo>
                  <a:pt x="5702" y="1447"/>
                </a:lnTo>
                <a:lnTo>
                  <a:pt x="5684" y="1443"/>
                </a:lnTo>
                <a:lnTo>
                  <a:pt x="5666" y="1437"/>
                </a:lnTo>
                <a:lnTo>
                  <a:pt x="5649" y="1429"/>
                </a:lnTo>
                <a:lnTo>
                  <a:pt x="5640" y="1423"/>
                </a:lnTo>
                <a:lnTo>
                  <a:pt x="5632" y="1419"/>
                </a:lnTo>
                <a:lnTo>
                  <a:pt x="5615" y="1407"/>
                </a:lnTo>
                <a:lnTo>
                  <a:pt x="5598" y="1395"/>
                </a:lnTo>
                <a:lnTo>
                  <a:pt x="5581" y="1379"/>
                </a:lnTo>
                <a:lnTo>
                  <a:pt x="5566" y="1363"/>
                </a:lnTo>
                <a:lnTo>
                  <a:pt x="5550" y="1347"/>
                </a:lnTo>
                <a:lnTo>
                  <a:pt x="5536" y="1327"/>
                </a:lnTo>
                <a:lnTo>
                  <a:pt x="5521" y="1307"/>
                </a:lnTo>
                <a:lnTo>
                  <a:pt x="5508" y="1285"/>
                </a:lnTo>
                <a:lnTo>
                  <a:pt x="5494" y="1263"/>
                </a:lnTo>
                <a:lnTo>
                  <a:pt x="5482" y="1239"/>
                </a:lnTo>
                <a:lnTo>
                  <a:pt x="5470" y="1213"/>
                </a:lnTo>
                <a:lnTo>
                  <a:pt x="5458" y="1187"/>
                </a:lnTo>
                <a:lnTo>
                  <a:pt x="5448" y="1159"/>
                </a:lnTo>
                <a:lnTo>
                  <a:pt x="5438" y="1131"/>
                </a:lnTo>
                <a:lnTo>
                  <a:pt x="5428" y="1101"/>
                </a:lnTo>
                <a:lnTo>
                  <a:pt x="5419" y="1071"/>
                </a:lnTo>
                <a:lnTo>
                  <a:pt x="5411" y="1041"/>
                </a:lnTo>
                <a:lnTo>
                  <a:pt x="5404" y="1009"/>
                </a:lnTo>
                <a:lnTo>
                  <a:pt x="5398" y="975"/>
                </a:lnTo>
                <a:lnTo>
                  <a:pt x="5392" y="941"/>
                </a:lnTo>
                <a:lnTo>
                  <a:pt x="5387" y="907"/>
                </a:lnTo>
                <a:lnTo>
                  <a:pt x="5383" y="871"/>
                </a:lnTo>
                <a:lnTo>
                  <a:pt x="5380" y="837"/>
                </a:lnTo>
                <a:lnTo>
                  <a:pt x="5379" y="817"/>
                </a:lnTo>
                <a:lnTo>
                  <a:pt x="5378" y="799"/>
                </a:lnTo>
                <a:lnTo>
                  <a:pt x="5376" y="763"/>
                </a:lnTo>
                <a:lnTo>
                  <a:pt x="5376" y="725"/>
                </a:lnTo>
                <a:lnTo>
                  <a:pt x="5376" y="689"/>
                </a:lnTo>
                <a:lnTo>
                  <a:pt x="5378" y="651"/>
                </a:lnTo>
                <a:lnTo>
                  <a:pt x="5380" y="615"/>
                </a:lnTo>
                <a:lnTo>
                  <a:pt x="5383" y="579"/>
                </a:lnTo>
                <a:lnTo>
                  <a:pt x="5387" y="545"/>
                </a:lnTo>
                <a:lnTo>
                  <a:pt x="5389" y="527"/>
                </a:lnTo>
                <a:lnTo>
                  <a:pt x="5392" y="509"/>
                </a:lnTo>
                <a:lnTo>
                  <a:pt x="5398" y="478"/>
                </a:lnTo>
                <a:lnTo>
                  <a:pt x="5404" y="444"/>
                </a:lnTo>
                <a:lnTo>
                  <a:pt x="5411" y="412"/>
                </a:lnTo>
                <a:lnTo>
                  <a:pt x="5419" y="380"/>
                </a:lnTo>
                <a:lnTo>
                  <a:pt x="5428" y="350"/>
                </a:lnTo>
                <a:lnTo>
                  <a:pt x="5438" y="320"/>
                </a:lnTo>
                <a:lnTo>
                  <a:pt x="5448" y="292"/>
                </a:lnTo>
                <a:lnTo>
                  <a:pt x="5458" y="264"/>
                </a:lnTo>
                <a:lnTo>
                  <a:pt x="5470" y="238"/>
                </a:lnTo>
                <a:lnTo>
                  <a:pt x="5482" y="214"/>
                </a:lnTo>
                <a:lnTo>
                  <a:pt x="5494" y="190"/>
                </a:lnTo>
                <a:lnTo>
                  <a:pt x="5508" y="166"/>
                </a:lnTo>
                <a:lnTo>
                  <a:pt x="5521" y="146"/>
                </a:lnTo>
                <a:lnTo>
                  <a:pt x="5536" y="124"/>
                </a:lnTo>
                <a:lnTo>
                  <a:pt x="5550" y="106"/>
                </a:lnTo>
                <a:lnTo>
                  <a:pt x="5566" y="88"/>
                </a:lnTo>
                <a:lnTo>
                  <a:pt x="5581" y="72"/>
                </a:lnTo>
                <a:lnTo>
                  <a:pt x="5598" y="58"/>
                </a:lnTo>
                <a:lnTo>
                  <a:pt x="5615" y="44"/>
                </a:lnTo>
                <a:lnTo>
                  <a:pt x="5632" y="34"/>
                </a:lnTo>
                <a:lnTo>
                  <a:pt x="5649" y="24"/>
                </a:lnTo>
                <a:lnTo>
                  <a:pt x="5666" y="16"/>
                </a:lnTo>
                <a:lnTo>
                  <a:pt x="5684" y="10"/>
                </a:lnTo>
                <a:lnTo>
                  <a:pt x="5693" y="6"/>
                </a:lnTo>
                <a:lnTo>
                  <a:pt x="5702" y="4"/>
                </a:lnTo>
                <a:lnTo>
                  <a:pt x="5721" y="2"/>
                </a:lnTo>
                <a:lnTo>
                  <a:pt x="5739" y="0"/>
                </a:lnTo>
                <a:close/>
                <a:moveTo>
                  <a:pt x="5826" y="1209"/>
                </a:moveTo>
                <a:lnTo>
                  <a:pt x="5991" y="1209"/>
                </a:lnTo>
                <a:lnTo>
                  <a:pt x="5943" y="172"/>
                </a:lnTo>
                <a:lnTo>
                  <a:pt x="5866" y="172"/>
                </a:lnTo>
                <a:lnTo>
                  <a:pt x="5866" y="236"/>
                </a:lnTo>
                <a:lnTo>
                  <a:pt x="5779" y="236"/>
                </a:lnTo>
                <a:lnTo>
                  <a:pt x="5779" y="172"/>
                </a:lnTo>
                <a:lnTo>
                  <a:pt x="5700" y="172"/>
                </a:lnTo>
                <a:lnTo>
                  <a:pt x="5700" y="236"/>
                </a:lnTo>
                <a:lnTo>
                  <a:pt x="5613" y="236"/>
                </a:lnTo>
                <a:lnTo>
                  <a:pt x="5613" y="172"/>
                </a:lnTo>
                <a:lnTo>
                  <a:pt x="5536" y="172"/>
                </a:lnTo>
                <a:lnTo>
                  <a:pt x="5487" y="1207"/>
                </a:lnTo>
                <a:lnTo>
                  <a:pt x="5653" y="1207"/>
                </a:lnTo>
                <a:lnTo>
                  <a:pt x="5664" y="969"/>
                </a:lnTo>
                <a:lnTo>
                  <a:pt x="5665" y="957"/>
                </a:lnTo>
                <a:lnTo>
                  <a:pt x="5667" y="947"/>
                </a:lnTo>
                <a:lnTo>
                  <a:pt x="5670" y="929"/>
                </a:lnTo>
                <a:lnTo>
                  <a:pt x="5672" y="919"/>
                </a:lnTo>
                <a:lnTo>
                  <a:pt x="5675" y="911"/>
                </a:lnTo>
                <a:lnTo>
                  <a:pt x="5678" y="901"/>
                </a:lnTo>
                <a:lnTo>
                  <a:pt x="5681" y="893"/>
                </a:lnTo>
                <a:lnTo>
                  <a:pt x="5688" y="879"/>
                </a:lnTo>
                <a:lnTo>
                  <a:pt x="5696" y="867"/>
                </a:lnTo>
                <a:lnTo>
                  <a:pt x="5700" y="861"/>
                </a:lnTo>
                <a:lnTo>
                  <a:pt x="5705" y="855"/>
                </a:lnTo>
                <a:lnTo>
                  <a:pt x="5715" y="847"/>
                </a:lnTo>
                <a:lnTo>
                  <a:pt x="5718" y="845"/>
                </a:lnTo>
                <a:lnTo>
                  <a:pt x="5724" y="843"/>
                </a:lnTo>
                <a:lnTo>
                  <a:pt x="5731" y="841"/>
                </a:lnTo>
                <a:lnTo>
                  <a:pt x="5739" y="839"/>
                </a:lnTo>
                <a:lnTo>
                  <a:pt x="5748" y="841"/>
                </a:lnTo>
                <a:lnTo>
                  <a:pt x="5755" y="843"/>
                </a:lnTo>
                <a:lnTo>
                  <a:pt x="5761" y="845"/>
                </a:lnTo>
                <a:lnTo>
                  <a:pt x="5764" y="847"/>
                </a:lnTo>
                <a:lnTo>
                  <a:pt x="5769" y="851"/>
                </a:lnTo>
                <a:lnTo>
                  <a:pt x="5774" y="855"/>
                </a:lnTo>
                <a:lnTo>
                  <a:pt x="5778" y="861"/>
                </a:lnTo>
                <a:lnTo>
                  <a:pt x="5783" y="867"/>
                </a:lnTo>
                <a:lnTo>
                  <a:pt x="5787" y="873"/>
                </a:lnTo>
                <a:lnTo>
                  <a:pt x="5791" y="879"/>
                </a:lnTo>
                <a:lnTo>
                  <a:pt x="5798" y="893"/>
                </a:lnTo>
                <a:lnTo>
                  <a:pt x="5801" y="901"/>
                </a:lnTo>
                <a:lnTo>
                  <a:pt x="5804" y="911"/>
                </a:lnTo>
                <a:lnTo>
                  <a:pt x="5809" y="929"/>
                </a:lnTo>
                <a:lnTo>
                  <a:pt x="5811" y="937"/>
                </a:lnTo>
                <a:lnTo>
                  <a:pt x="5812" y="947"/>
                </a:lnTo>
                <a:lnTo>
                  <a:pt x="5814" y="957"/>
                </a:lnTo>
                <a:lnTo>
                  <a:pt x="5815" y="969"/>
                </a:lnTo>
                <a:lnTo>
                  <a:pt x="5826" y="1209"/>
                </a:lnTo>
                <a:close/>
                <a:moveTo>
                  <a:pt x="5816" y="537"/>
                </a:moveTo>
                <a:lnTo>
                  <a:pt x="5816" y="553"/>
                </a:lnTo>
                <a:lnTo>
                  <a:pt x="5814" y="567"/>
                </a:lnTo>
                <a:lnTo>
                  <a:pt x="5813" y="581"/>
                </a:lnTo>
                <a:lnTo>
                  <a:pt x="5810" y="597"/>
                </a:lnTo>
                <a:lnTo>
                  <a:pt x="5807" y="609"/>
                </a:lnTo>
                <a:lnTo>
                  <a:pt x="5803" y="623"/>
                </a:lnTo>
                <a:lnTo>
                  <a:pt x="5799" y="633"/>
                </a:lnTo>
                <a:lnTo>
                  <a:pt x="5794" y="645"/>
                </a:lnTo>
                <a:lnTo>
                  <a:pt x="5788" y="655"/>
                </a:lnTo>
                <a:lnTo>
                  <a:pt x="5782" y="663"/>
                </a:lnTo>
                <a:lnTo>
                  <a:pt x="5776" y="671"/>
                </a:lnTo>
                <a:lnTo>
                  <a:pt x="5769" y="677"/>
                </a:lnTo>
                <a:lnTo>
                  <a:pt x="5762" y="683"/>
                </a:lnTo>
                <a:lnTo>
                  <a:pt x="5755" y="687"/>
                </a:lnTo>
                <a:lnTo>
                  <a:pt x="5747" y="689"/>
                </a:lnTo>
                <a:lnTo>
                  <a:pt x="5739" y="689"/>
                </a:lnTo>
                <a:lnTo>
                  <a:pt x="5732" y="689"/>
                </a:lnTo>
                <a:lnTo>
                  <a:pt x="5724" y="687"/>
                </a:lnTo>
                <a:lnTo>
                  <a:pt x="5717" y="683"/>
                </a:lnTo>
                <a:lnTo>
                  <a:pt x="5710" y="677"/>
                </a:lnTo>
                <a:lnTo>
                  <a:pt x="5703" y="671"/>
                </a:lnTo>
                <a:lnTo>
                  <a:pt x="5697" y="663"/>
                </a:lnTo>
                <a:lnTo>
                  <a:pt x="5691" y="655"/>
                </a:lnTo>
                <a:lnTo>
                  <a:pt x="5685" y="645"/>
                </a:lnTo>
                <a:lnTo>
                  <a:pt x="5680" y="633"/>
                </a:lnTo>
                <a:lnTo>
                  <a:pt x="5676" y="623"/>
                </a:lnTo>
                <a:lnTo>
                  <a:pt x="5672" y="609"/>
                </a:lnTo>
                <a:lnTo>
                  <a:pt x="5669" y="597"/>
                </a:lnTo>
                <a:lnTo>
                  <a:pt x="5666" y="581"/>
                </a:lnTo>
                <a:lnTo>
                  <a:pt x="5664" y="567"/>
                </a:lnTo>
                <a:lnTo>
                  <a:pt x="5663" y="553"/>
                </a:lnTo>
                <a:lnTo>
                  <a:pt x="5663" y="537"/>
                </a:lnTo>
                <a:lnTo>
                  <a:pt x="5663" y="521"/>
                </a:lnTo>
                <a:lnTo>
                  <a:pt x="5664" y="505"/>
                </a:lnTo>
                <a:lnTo>
                  <a:pt x="5666" y="492"/>
                </a:lnTo>
                <a:lnTo>
                  <a:pt x="5669" y="478"/>
                </a:lnTo>
                <a:lnTo>
                  <a:pt x="5672" y="464"/>
                </a:lnTo>
                <a:lnTo>
                  <a:pt x="5676" y="452"/>
                </a:lnTo>
                <a:lnTo>
                  <a:pt x="5680" y="440"/>
                </a:lnTo>
                <a:lnTo>
                  <a:pt x="5685" y="430"/>
                </a:lnTo>
                <a:lnTo>
                  <a:pt x="5691" y="420"/>
                </a:lnTo>
                <a:lnTo>
                  <a:pt x="5697" y="410"/>
                </a:lnTo>
                <a:lnTo>
                  <a:pt x="5703" y="402"/>
                </a:lnTo>
                <a:lnTo>
                  <a:pt x="5710" y="396"/>
                </a:lnTo>
                <a:lnTo>
                  <a:pt x="5717" y="392"/>
                </a:lnTo>
                <a:lnTo>
                  <a:pt x="5724" y="388"/>
                </a:lnTo>
                <a:lnTo>
                  <a:pt x="5732" y="386"/>
                </a:lnTo>
                <a:lnTo>
                  <a:pt x="5739" y="384"/>
                </a:lnTo>
                <a:lnTo>
                  <a:pt x="5747" y="386"/>
                </a:lnTo>
                <a:lnTo>
                  <a:pt x="5755" y="388"/>
                </a:lnTo>
                <a:lnTo>
                  <a:pt x="5762" y="392"/>
                </a:lnTo>
                <a:lnTo>
                  <a:pt x="5769" y="396"/>
                </a:lnTo>
                <a:lnTo>
                  <a:pt x="5776" y="402"/>
                </a:lnTo>
                <a:lnTo>
                  <a:pt x="5782" y="410"/>
                </a:lnTo>
                <a:lnTo>
                  <a:pt x="5788" y="420"/>
                </a:lnTo>
                <a:lnTo>
                  <a:pt x="5794" y="430"/>
                </a:lnTo>
                <a:lnTo>
                  <a:pt x="5799" y="440"/>
                </a:lnTo>
                <a:lnTo>
                  <a:pt x="5803" y="452"/>
                </a:lnTo>
                <a:lnTo>
                  <a:pt x="5807" y="464"/>
                </a:lnTo>
                <a:lnTo>
                  <a:pt x="5810" y="478"/>
                </a:lnTo>
                <a:lnTo>
                  <a:pt x="5813" y="492"/>
                </a:lnTo>
                <a:lnTo>
                  <a:pt x="5814" y="505"/>
                </a:lnTo>
                <a:lnTo>
                  <a:pt x="5816" y="521"/>
                </a:lnTo>
                <a:lnTo>
                  <a:pt x="5816" y="53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2" name="Suojausluokka">
            <a:extLst>
              <a:ext uri="{FF2B5EF4-FFF2-40B4-BE49-F238E27FC236}">
                <a16:creationId xmlns:a16="http://schemas.microsoft.com/office/drawing/2014/main" id="{FDD877C0-6876-DB4B-0CBD-CA4925399924}"/>
              </a:ext>
              <a:ext uri="{C183D7F6-B498-43B3-948B-1728B52AA6E4}">
                <adec:decorative xmlns:adec="http://schemas.microsoft.com/office/drawing/2017/decorative" val="1"/>
              </a:ext>
            </a:extLst>
          </p:cNvPr>
          <p:cNvSpPr>
            <a:spLocks noGrp="1"/>
          </p:cNvSpPr>
          <p:nvPr>
            <p:ph type="body" sz="quarter" idx="13" hasCustomPrompt="1"/>
          </p:nvPr>
        </p:nvSpPr>
        <p:spPr>
          <a:xfrm>
            <a:off x="10540588" y="188640"/>
            <a:ext cx="1027525" cy="184666"/>
          </a:xfrm>
        </p:spPr>
        <p:txBody>
          <a:bodyPr wrap="none" anchor="t" anchorCtr="0">
            <a:spAutoFit/>
          </a:bodyPr>
          <a:lstStyle>
            <a:lvl1pPr marL="0" indent="0" algn="r">
              <a:spcBef>
                <a:spcPts val="0"/>
              </a:spcBef>
              <a:buFontTx/>
              <a:buNone/>
              <a:defRPr sz="1200">
                <a:solidFill>
                  <a:schemeClr val="bg1"/>
                </a:solidFill>
              </a:defRPr>
            </a:lvl1pPr>
            <a:lvl2pPr marL="0" indent="0">
              <a:spcBef>
                <a:spcPts val="0"/>
              </a:spcBef>
              <a:buFontTx/>
              <a:buNone/>
              <a:defRPr sz="1400">
                <a:solidFill>
                  <a:schemeClr val="bg1"/>
                </a:solidFill>
              </a:defRPr>
            </a:lvl2pPr>
            <a:lvl3pPr marL="0" indent="0">
              <a:spcBef>
                <a:spcPts val="0"/>
              </a:spcBef>
              <a:buFontTx/>
              <a:buNone/>
              <a:defRPr sz="1400">
                <a:solidFill>
                  <a:schemeClr val="bg1"/>
                </a:solidFill>
              </a:defRPr>
            </a:lvl3pPr>
            <a:lvl4pPr marL="0" indent="0">
              <a:spcBef>
                <a:spcPts val="0"/>
              </a:spcBef>
              <a:buFontTx/>
              <a:buNone/>
              <a:defRPr sz="1400">
                <a:solidFill>
                  <a:schemeClr val="bg1"/>
                </a:solidFill>
              </a:defRPr>
            </a:lvl4pPr>
            <a:lvl5pPr marL="0" indent="0">
              <a:spcBef>
                <a:spcPts val="0"/>
              </a:spcBef>
              <a:buFontTx/>
              <a:buNone/>
              <a:defRPr sz="1400">
                <a:solidFill>
                  <a:schemeClr val="bg1"/>
                </a:solidFill>
              </a:defRPr>
            </a:lvl5pPr>
            <a:lvl6pPr marL="0" indent="0">
              <a:spcBef>
                <a:spcPts val="0"/>
              </a:spcBef>
              <a:buFontTx/>
              <a:buNone/>
              <a:defRPr sz="1400">
                <a:solidFill>
                  <a:schemeClr val="bg1"/>
                </a:solidFill>
              </a:defRPr>
            </a:lvl6pPr>
            <a:lvl7pPr marL="0" indent="0">
              <a:spcBef>
                <a:spcPts val="0"/>
              </a:spcBef>
              <a:buFontTx/>
              <a:buNone/>
              <a:defRPr sz="1400">
                <a:solidFill>
                  <a:schemeClr val="bg1"/>
                </a:solidFill>
              </a:defRPr>
            </a:lvl7pPr>
            <a:lvl8pPr marL="0" indent="0">
              <a:spcBef>
                <a:spcPts val="0"/>
              </a:spcBef>
              <a:buFontTx/>
              <a:buNone/>
              <a:defRPr sz="1400">
                <a:solidFill>
                  <a:schemeClr val="bg1"/>
                </a:solidFill>
              </a:defRPr>
            </a:lvl8pPr>
            <a:lvl9pPr marL="0" indent="0">
              <a:spcBef>
                <a:spcPts val="0"/>
              </a:spcBef>
              <a:buFontTx/>
              <a:buNone/>
              <a:defRPr sz="1400">
                <a:solidFill>
                  <a:schemeClr val="bg1"/>
                </a:solidFill>
              </a:defRPr>
            </a:lvl9pPr>
          </a:lstStyle>
          <a:p>
            <a:pPr lvl="0"/>
            <a:r>
              <a:rPr lang="fi-FI" noProof="1"/>
              <a:t>[Suojausluokka]</a:t>
            </a:r>
          </a:p>
        </p:txBody>
      </p:sp>
    </p:spTree>
    <p:extLst>
      <p:ext uri="{BB962C8B-B14F-4D97-AF65-F5344CB8AC3E}">
        <p14:creationId xmlns:p14="http://schemas.microsoft.com/office/powerpoint/2010/main" val="119685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6F117E4C-6D53-46C7-B89E-335DFB156D05}" type="datetime1">
              <a:rPr lang="fi-FI" smtClean="0"/>
              <a:t>1.11.2023</a:t>
            </a:fld>
            <a:endParaRPr lang="fi-FI"/>
          </a:p>
        </p:txBody>
      </p:sp>
      <p:sp>
        <p:nvSpPr>
          <p:cNvPr id="5" name="Alatunnisteen paikkamerkki 4"/>
          <p:cNvSpPr>
            <a:spLocks noGrp="1"/>
          </p:cNvSpPr>
          <p:nvPr>
            <p:ph type="ftr" sz="quarter" idx="11"/>
          </p:nvPr>
        </p:nvSpPr>
        <p:spPr/>
        <p:txBody>
          <a:bodyPr/>
          <a:lstStyle/>
          <a:p>
            <a:r>
              <a:rPr lang="fi-FI"/>
              <a:t>Kela, Etuuksien ja palvelujen suunnitteluyksikkö </a:t>
            </a:r>
          </a:p>
        </p:txBody>
      </p:sp>
      <p:sp>
        <p:nvSpPr>
          <p:cNvPr id="6" name="Dian numeron paikkamerkki 5"/>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20261966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30AA0B4E-A080-4B0E-82FD-009B773C6297}" type="datetime1">
              <a:rPr lang="fi-FI" smtClean="0"/>
              <a:t>1.11.2023</a:t>
            </a:fld>
            <a:endParaRPr lang="fi-FI"/>
          </a:p>
        </p:txBody>
      </p:sp>
      <p:sp>
        <p:nvSpPr>
          <p:cNvPr id="5" name="Alatunnisteen paikkamerkki 4"/>
          <p:cNvSpPr>
            <a:spLocks noGrp="1"/>
          </p:cNvSpPr>
          <p:nvPr>
            <p:ph type="ftr" sz="quarter" idx="11"/>
          </p:nvPr>
        </p:nvSpPr>
        <p:spPr/>
        <p:txBody>
          <a:bodyPr/>
          <a:lstStyle/>
          <a:p>
            <a:r>
              <a:rPr lang="fi-FI"/>
              <a:t>Kela, Etuuksien ja palvelujen suunnitteluyksikkö </a:t>
            </a:r>
          </a:p>
        </p:txBody>
      </p:sp>
      <p:sp>
        <p:nvSpPr>
          <p:cNvPr id="6" name="Dian numeron paikkamerkki 5"/>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387298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2D61830D-1763-4EDD-A693-503488C0A82C}" type="datetime1">
              <a:rPr lang="fi-FI" smtClean="0"/>
              <a:t>1.11.2023</a:t>
            </a:fld>
            <a:endParaRPr lang="fi-FI"/>
          </a:p>
        </p:txBody>
      </p:sp>
      <p:sp>
        <p:nvSpPr>
          <p:cNvPr id="6" name="Alatunnisteen paikkamerkki 5"/>
          <p:cNvSpPr>
            <a:spLocks noGrp="1"/>
          </p:cNvSpPr>
          <p:nvPr>
            <p:ph type="ftr" sz="quarter" idx="11"/>
          </p:nvPr>
        </p:nvSpPr>
        <p:spPr/>
        <p:txBody>
          <a:bodyPr/>
          <a:lstStyle/>
          <a:p>
            <a:r>
              <a:rPr lang="fi-FI"/>
              <a:t>Kela, Etuuksien ja palvelujen suunnitteluyksikkö </a:t>
            </a:r>
          </a:p>
        </p:txBody>
      </p:sp>
      <p:sp>
        <p:nvSpPr>
          <p:cNvPr id="7" name="Dian numeron paikkamerkki 6"/>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3427805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36B7A55D-69C6-44CF-B220-11F86315D956}" type="datetime1">
              <a:rPr lang="fi-FI" smtClean="0"/>
              <a:t>1.11.2023</a:t>
            </a:fld>
            <a:endParaRPr lang="fi-FI"/>
          </a:p>
        </p:txBody>
      </p:sp>
      <p:sp>
        <p:nvSpPr>
          <p:cNvPr id="8" name="Alatunnisteen paikkamerkki 7"/>
          <p:cNvSpPr>
            <a:spLocks noGrp="1"/>
          </p:cNvSpPr>
          <p:nvPr>
            <p:ph type="ftr" sz="quarter" idx="11"/>
          </p:nvPr>
        </p:nvSpPr>
        <p:spPr/>
        <p:txBody>
          <a:bodyPr/>
          <a:lstStyle/>
          <a:p>
            <a:r>
              <a:rPr lang="fi-FI"/>
              <a:t>Kela, Etuuksien ja palvelujen suunnitteluyksikkö </a:t>
            </a:r>
          </a:p>
        </p:txBody>
      </p:sp>
      <p:sp>
        <p:nvSpPr>
          <p:cNvPr id="9" name="Dian numeron paikkamerkki 8"/>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2376777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8D3C8999-2629-4BEE-A782-B82D41CAAC24}" type="datetime1">
              <a:rPr lang="fi-FI" smtClean="0"/>
              <a:t>1.11.2023</a:t>
            </a:fld>
            <a:endParaRPr lang="fi-FI"/>
          </a:p>
        </p:txBody>
      </p:sp>
      <p:sp>
        <p:nvSpPr>
          <p:cNvPr id="4" name="Alatunnisteen paikkamerkki 3"/>
          <p:cNvSpPr>
            <a:spLocks noGrp="1"/>
          </p:cNvSpPr>
          <p:nvPr>
            <p:ph type="ftr" sz="quarter" idx="11"/>
          </p:nvPr>
        </p:nvSpPr>
        <p:spPr/>
        <p:txBody>
          <a:bodyPr/>
          <a:lstStyle/>
          <a:p>
            <a:r>
              <a:rPr lang="fi-FI"/>
              <a:t>Kela, Etuuksien ja palvelujen suunnitteluyksikkö </a:t>
            </a:r>
          </a:p>
        </p:txBody>
      </p:sp>
      <p:sp>
        <p:nvSpPr>
          <p:cNvPr id="5" name="Dian numeron paikkamerkki 4"/>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782228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412E4380-1266-43D2-A5F6-F03C6A85957A}" type="datetime1">
              <a:rPr lang="fi-FI" smtClean="0"/>
              <a:t>1.11.2023</a:t>
            </a:fld>
            <a:endParaRPr lang="fi-FI"/>
          </a:p>
        </p:txBody>
      </p:sp>
      <p:sp>
        <p:nvSpPr>
          <p:cNvPr id="3" name="Alatunnisteen paikkamerkki 2"/>
          <p:cNvSpPr>
            <a:spLocks noGrp="1"/>
          </p:cNvSpPr>
          <p:nvPr>
            <p:ph type="ftr" sz="quarter" idx="11"/>
          </p:nvPr>
        </p:nvSpPr>
        <p:spPr/>
        <p:txBody>
          <a:bodyPr/>
          <a:lstStyle/>
          <a:p>
            <a:r>
              <a:rPr lang="fi-FI"/>
              <a:t>Kela, Etuuksien ja palvelujen suunnitteluyksikkö </a:t>
            </a:r>
          </a:p>
        </p:txBody>
      </p:sp>
      <p:sp>
        <p:nvSpPr>
          <p:cNvPr id="4" name="Dian numeron paikkamerkki 3"/>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1645291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43981A6B-3358-403F-A3FF-ADFE6268D7A5}" type="datetime1">
              <a:rPr lang="fi-FI" smtClean="0"/>
              <a:t>1.11.2023</a:t>
            </a:fld>
            <a:endParaRPr lang="fi-FI"/>
          </a:p>
        </p:txBody>
      </p:sp>
      <p:sp>
        <p:nvSpPr>
          <p:cNvPr id="6" name="Alatunnisteen paikkamerkki 5"/>
          <p:cNvSpPr>
            <a:spLocks noGrp="1"/>
          </p:cNvSpPr>
          <p:nvPr>
            <p:ph type="ftr" sz="quarter" idx="11"/>
          </p:nvPr>
        </p:nvSpPr>
        <p:spPr/>
        <p:txBody>
          <a:bodyPr/>
          <a:lstStyle/>
          <a:p>
            <a:r>
              <a:rPr lang="fi-FI"/>
              <a:t>Kela, Etuuksien ja palvelujen suunnitteluyksikkö </a:t>
            </a:r>
          </a:p>
        </p:txBody>
      </p:sp>
      <p:sp>
        <p:nvSpPr>
          <p:cNvPr id="7" name="Dian numeron paikkamerkki 6"/>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355418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9E122E01-FDA9-4D28-A863-E1E75D826288}" type="datetime1">
              <a:rPr lang="fi-FI" smtClean="0"/>
              <a:t>1.11.2023</a:t>
            </a:fld>
            <a:endParaRPr lang="fi-FI"/>
          </a:p>
        </p:txBody>
      </p:sp>
      <p:sp>
        <p:nvSpPr>
          <p:cNvPr id="6" name="Alatunnisteen paikkamerkki 5"/>
          <p:cNvSpPr>
            <a:spLocks noGrp="1"/>
          </p:cNvSpPr>
          <p:nvPr>
            <p:ph type="ftr" sz="quarter" idx="11"/>
          </p:nvPr>
        </p:nvSpPr>
        <p:spPr/>
        <p:txBody>
          <a:bodyPr/>
          <a:lstStyle/>
          <a:p>
            <a:r>
              <a:rPr lang="fi-FI"/>
              <a:t>Kela, Etuuksien ja palvelujen suunnitteluyksikkö </a:t>
            </a:r>
          </a:p>
        </p:txBody>
      </p:sp>
      <p:sp>
        <p:nvSpPr>
          <p:cNvPr id="7" name="Dian numeron paikkamerkki 6"/>
          <p:cNvSpPr>
            <a:spLocks noGrp="1"/>
          </p:cNvSpPr>
          <p:nvPr>
            <p:ph type="sldNum" sz="quarter" idx="12"/>
          </p:nvPr>
        </p:nvSpPr>
        <p:spPr/>
        <p:txBody>
          <a:bodyPr/>
          <a:lstStyle/>
          <a:p>
            <a:fld id="{9EBA239E-6AB2-44E0-B911-AA97346BF26B}" type="slidenum">
              <a:rPr lang="fi-FI" smtClean="0"/>
              <a:t>‹#›</a:t>
            </a:fld>
            <a:endParaRPr lang="fi-FI"/>
          </a:p>
        </p:txBody>
      </p:sp>
    </p:spTree>
    <p:extLst>
      <p:ext uri="{BB962C8B-B14F-4D97-AF65-F5344CB8AC3E}">
        <p14:creationId xmlns:p14="http://schemas.microsoft.com/office/powerpoint/2010/main" val="3224068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EF7AC8-7770-44F6-B714-0A42C7112533}" type="datetime1">
              <a:rPr lang="fi-FI" smtClean="0"/>
              <a:t>1.11.2023</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i-FI"/>
              <a:t>Kela, Etuuksien ja palvelujen suunnitteluyksikkö </a:t>
            </a:r>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BA239E-6AB2-44E0-B911-AA97346BF26B}" type="slidenum">
              <a:rPr lang="fi-FI" smtClean="0"/>
              <a:t>‹#›</a:t>
            </a:fld>
            <a:endParaRPr lang="fi-FI"/>
          </a:p>
        </p:txBody>
      </p:sp>
    </p:spTree>
    <p:extLst>
      <p:ext uri="{BB962C8B-B14F-4D97-AF65-F5344CB8AC3E}">
        <p14:creationId xmlns:p14="http://schemas.microsoft.com/office/powerpoint/2010/main" val="129858175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kela.fi/anna-palautetta"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kela.fi/nain-tilaat-taksi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kela.fi/sairaanhoito"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3069772" y="2528595"/>
            <a:ext cx="5570376" cy="3918857"/>
          </a:xfrm>
        </p:spPr>
        <p:txBody>
          <a:bodyPr/>
          <a:lstStyle/>
          <a:p>
            <a:pPr lvl="0" algn="ctr" defTabSz="1219170">
              <a:spcBef>
                <a:spcPts val="0"/>
              </a:spcBef>
              <a:defRPr/>
            </a:pPr>
            <a:r>
              <a:rPr lang="fi-FI" sz="3600" dirty="0">
                <a:solidFill>
                  <a:srgbClr val="003580"/>
                </a:solidFill>
                <a:latin typeface="Segoe UI Semilight"/>
                <a:ea typeface="+mn-ea"/>
                <a:cs typeface="+mn-cs"/>
              </a:rPr>
              <a:t>Ajankohtaista Kelan korvaamista taksimatkoista</a:t>
            </a:r>
            <a:br>
              <a:rPr lang="fi-FI" sz="3600" dirty="0">
                <a:solidFill>
                  <a:srgbClr val="003580"/>
                </a:solidFill>
                <a:latin typeface="Segoe UI Semilight"/>
                <a:ea typeface="+mn-ea"/>
                <a:cs typeface="+mn-cs"/>
              </a:rPr>
            </a:br>
            <a:r>
              <a:rPr lang="fi-FI" sz="3600" dirty="0">
                <a:solidFill>
                  <a:schemeClr val="accent1">
                    <a:lumMod val="50000"/>
                  </a:schemeClr>
                </a:solidFill>
                <a:latin typeface="Segoe UI Semilight"/>
                <a:ea typeface="+mn-ea"/>
                <a:cs typeface="+mn-cs"/>
              </a:rPr>
              <a:t>V</a:t>
            </a:r>
            <a:r>
              <a:rPr lang="fi-FI" sz="2800" dirty="0">
                <a:solidFill>
                  <a:schemeClr val="accent1">
                    <a:lumMod val="50000"/>
                  </a:schemeClr>
                </a:solidFill>
                <a:effectLst/>
                <a:latin typeface="Avenir Next LT Pro" panose="020B0504020202020204" pitchFamily="34" charset="0"/>
                <a:ea typeface="Calibri" panose="020F0502020204030204" pitchFamily="34" charset="0"/>
                <a:cs typeface="Calibri" panose="020F0502020204030204" pitchFamily="34" charset="0"/>
              </a:rPr>
              <a:t>ammaisfoorumi</a:t>
            </a:r>
            <a:br>
              <a:rPr lang="fi-FI" sz="2800" dirty="0">
                <a:solidFill>
                  <a:schemeClr val="accent1">
                    <a:lumMod val="50000"/>
                  </a:schemeClr>
                </a:solidFill>
                <a:effectLst/>
                <a:latin typeface="Avenir Next LT Pro" panose="020B0504020202020204" pitchFamily="34" charset="0"/>
                <a:ea typeface="Calibri" panose="020F0502020204030204" pitchFamily="34" charset="0"/>
                <a:cs typeface="Calibri" panose="020F0502020204030204" pitchFamily="34" charset="0"/>
              </a:rPr>
            </a:br>
            <a:r>
              <a:rPr lang="fi-FI" sz="2800" dirty="0">
                <a:solidFill>
                  <a:schemeClr val="accent1">
                    <a:lumMod val="50000"/>
                  </a:schemeClr>
                </a:solidFill>
                <a:latin typeface="Avenir Next LT Pro" panose="020B0504020202020204" pitchFamily="34" charset="0"/>
                <a:ea typeface="Calibri" panose="020F0502020204030204" pitchFamily="34" charset="0"/>
                <a:cs typeface="Calibri" panose="020F0502020204030204" pitchFamily="34" charset="0"/>
              </a:rPr>
              <a:t>8.11.2023</a:t>
            </a:r>
            <a:br>
              <a:rPr lang="fi-FI" sz="2800" dirty="0">
                <a:solidFill>
                  <a:srgbClr val="003580"/>
                </a:solidFill>
                <a:latin typeface="Segoe UI Semilight"/>
                <a:ea typeface="+mn-ea"/>
                <a:cs typeface="+mn-cs"/>
              </a:rPr>
            </a:br>
            <a:br>
              <a:rPr lang="fi-FI" sz="2000" dirty="0">
                <a:solidFill>
                  <a:srgbClr val="003580"/>
                </a:solidFill>
                <a:latin typeface="Segoe UI Semilight"/>
                <a:ea typeface="+mn-ea"/>
                <a:cs typeface="+mn-cs"/>
              </a:rPr>
            </a:br>
            <a:br>
              <a:rPr lang="fi-FI" sz="2000" dirty="0">
                <a:solidFill>
                  <a:srgbClr val="003580"/>
                </a:solidFill>
                <a:latin typeface="Segoe UI Semilight"/>
                <a:ea typeface="+mn-ea"/>
                <a:cs typeface="+mn-cs"/>
              </a:rPr>
            </a:br>
            <a:br>
              <a:rPr lang="fi-FI" sz="1100" dirty="0">
                <a:solidFill>
                  <a:srgbClr val="003580"/>
                </a:solidFill>
                <a:latin typeface="Segoe UI Semilight"/>
              </a:rPr>
            </a:br>
            <a:r>
              <a:rPr lang="fi-FI" sz="1100" dirty="0">
                <a:solidFill>
                  <a:srgbClr val="003580"/>
                </a:solidFill>
                <a:latin typeface="Segoe UI Semilight"/>
              </a:rPr>
              <a:t>Stina Pirilä, etuuskäsittelypäällikkö</a:t>
            </a:r>
            <a:br>
              <a:rPr lang="fi-FI" sz="1100" dirty="0">
                <a:solidFill>
                  <a:srgbClr val="003580"/>
                </a:solidFill>
                <a:latin typeface="Segoe UI Semilight"/>
              </a:rPr>
            </a:br>
            <a:r>
              <a:rPr lang="fi-FI" sz="1100" dirty="0">
                <a:solidFill>
                  <a:srgbClr val="003580"/>
                </a:solidFill>
                <a:latin typeface="Segoe UI Semilight"/>
              </a:rPr>
              <a:t>Suvi Siivonen, asiantuntija</a:t>
            </a:r>
            <a:br>
              <a:rPr lang="fi-FI" sz="1100" dirty="0">
                <a:solidFill>
                  <a:srgbClr val="003580"/>
                </a:solidFill>
                <a:latin typeface="Segoe UI Semilight"/>
              </a:rPr>
            </a:br>
            <a:r>
              <a:rPr lang="fi-FI" sz="1100" dirty="0">
                <a:solidFill>
                  <a:srgbClr val="003580"/>
                </a:solidFill>
                <a:latin typeface="Segoe UI Semilight"/>
              </a:rPr>
              <a:t>Kela, Eteläinen vakuutuspiiri</a:t>
            </a:r>
            <a:endParaRPr lang="fi-FI" sz="1100" dirty="0">
              <a:solidFill>
                <a:prstClr val="black"/>
              </a:solidFill>
              <a:latin typeface="Calibri" panose="020F0502020204030204"/>
              <a:ea typeface="+mn-ea"/>
              <a:cs typeface="+mn-cs"/>
            </a:endParaRPr>
          </a:p>
        </p:txBody>
      </p:sp>
    </p:spTree>
    <p:extLst>
      <p:ext uri="{BB962C8B-B14F-4D97-AF65-F5344CB8AC3E}">
        <p14:creationId xmlns:p14="http://schemas.microsoft.com/office/powerpoint/2010/main" val="3387499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CCC2C7-2BFD-6C6C-7F2A-E79B62ACFDA1}"/>
              </a:ext>
            </a:extLst>
          </p:cNvPr>
          <p:cNvSpPr>
            <a:spLocks noGrp="1"/>
          </p:cNvSpPr>
          <p:nvPr>
            <p:ph type="body" sz="quarter" idx="14"/>
          </p:nvPr>
        </p:nvSpPr>
        <p:spPr>
          <a:xfrm>
            <a:off x="2063749" y="1401416"/>
            <a:ext cx="8064501" cy="4035287"/>
          </a:xfrm>
        </p:spPr>
        <p:txBody>
          <a:bodyPr>
            <a:normAutofit fontScale="47500" lnSpcReduction="20000"/>
          </a:bodyPr>
          <a:lstStyle/>
          <a:p>
            <a:r>
              <a:rPr lang="fi-FI" sz="9000" dirty="0">
                <a:latin typeface="Segoe UI Semilight" panose="020B0402040204020203" pitchFamily="34" charset="0"/>
                <a:cs typeface="Segoe UI Semilight" panose="020B0402040204020203" pitchFamily="34" charset="0"/>
              </a:rPr>
              <a:t>Hallitusohjelmakirjaukset  liittyen Kelan korvaamiin taksimatkoihin  </a:t>
            </a:r>
          </a:p>
          <a:p>
            <a:endParaRPr lang="fi-FI" sz="4000" dirty="0">
              <a:latin typeface="Segoe UI Semilight" panose="020B0402040204020203" pitchFamily="34" charset="0"/>
              <a:cs typeface="Segoe UI Semilight" panose="020B0402040204020203" pitchFamily="34" charset="0"/>
            </a:endParaRPr>
          </a:p>
          <a:p>
            <a:endParaRPr lang="fi-FI" sz="3600" dirty="0">
              <a:latin typeface="Segoe UI Semilight" panose="020B0402040204020203" pitchFamily="34" charset="0"/>
              <a:cs typeface="Segoe UI Semilight" panose="020B0402040204020203" pitchFamily="34" charset="0"/>
            </a:endParaRPr>
          </a:p>
          <a:p>
            <a:r>
              <a:rPr lang="fi-FI" sz="6000" dirty="0">
                <a:latin typeface="Segoe UI Semilight" panose="020B0402040204020203" pitchFamily="34" charset="0"/>
                <a:cs typeface="Segoe UI Semilight" panose="020B0402040204020203" pitchFamily="34" charset="0"/>
              </a:rPr>
              <a:t>Vammaisille tarkoitetut kuljetuspalvelut on järjestettävä käyttäjäystävällisesti ja erityistarpeet huomioiden. Selvitetään mahdollisuutta edistää vakiotaksin käyttöä yhteiskunnan tukemissa taksikuljetuksissa.</a:t>
            </a:r>
          </a:p>
          <a:p>
            <a:endParaRPr lang="fi-FI" sz="6000" dirty="0">
              <a:latin typeface="Segoe UI Semilight" panose="020B0402040204020203" pitchFamily="34" charset="0"/>
              <a:cs typeface="Segoe UI Semilight" panose="020B0402040204020203" pitchFamily="34" charset="0"/>
            </a:endParaRPr>
          </a:p>
          <a:p>
            <a:endParaRPr lang="fi-FI" sz="6000" dirty="0">
              <a:latin typeface="Segoe UI Semilight" panose="020B0402040204020203" pitchFamily="34" charset="0"/>
              <a:cs typeface="Segoe UI Semilight" panose="020B0402040204020203" pitchFamily="34" charset="0"/>
            </a:endParaRPr>
          </a:p>
        </p:txBody>
      </p:sp>
      <p:sp>
        <p:nvSpPr>
          <p:cNvPr id="6" name="Text Placeholder 5">
            <a:extLst>
              <a:ext uri="{FF2B5EF4-FFF2-40B4-BE49-F238E27FC236}">
                <a16:creationId xmlns:a16="http://schemas.microsoft.com/office/drawing/2014/main" id="{D92052A0-D611-2641-A04E-70C7F063B20D}"/>
              </a:ext>
            </a:extLst>
          </p:cNvPr>
          <p:cNvSpPr>
            <a:spLocks noGrp="1"/>
          </p:cNvSpPr>
          <p:nvPr>
            <p:ph type="body" sz="quarter" idx="13"/>
          </p:nvPr>
        </p:nvSpPr>
        <p:spPr>
          <a:xfrm>
            <a:off x="10281414" y="188640"/>
            <a:ext cx="1286699" cy="258532"/>
          </a:xfrm>
        </p:spPr>
        <p:txBody>
          <a:bodyPr/>
          <a:lstStyle/>
          <a:p>
            <a:r>
              <a:rPr lang="fi-FI" dirty="0"/>
              <a:t>Julkaisu rajoitettu</a:t>
            </a:r>
          </a:p>
        </p:txBody>
      </p:sp>
      <p:sp>
        <p:nvSpPr>
          <p:cNvPr id="3" name="Päivämäärän paikkamerkki 2">
            <a:extLst>
              <a:ext uri="{FF2B5EF4-FFF2-40B4-BE49-F238E27FC236}">
                <a16:creationId xmlns:a16="http://schemas.microsoft.com/office/drawing/2014/main" id="{313CE181-0EF4-422D-BE1C-9C40154FC53C}"/>
              </a:ext>
            </a:extLst>
          </p:cNvPr>
          <p:cNvSpPr>
            <a:spLocks noGrp="1"/>
          </p:cNvSpPr>
          <p:nvPr>
            <p:ph type="dt" sz="half" idx="10"/>
          </p:nvPr>
        </p:nvSpPr>
        <p:spPr/>
        <p:txBody>
          <a:bodyPr/>
          <a:lstStyle/>
          <a:p>
            <a:r>
              <a:rPr lang="fi-FI" dirty="0"/>
              <a:t>8.11.2023</a:t>
            </a:r>
          </a:p>
        </p:txBody>
      </p:sp>
      <p:sp>
        <p:nvSpPr>
          <p:cNvPr id="4" name="Alatunnisteen paikkamerkki 3">
            <a:extLst>
              <a:ext uri="{FF2B5EF4-FFF2-40B4-BE49-F238E27FC236}">
                <a16:creationId xmlns:a16="http://schemas.microsoft.com/office/drawing/2014/main" id="{B6B5C06F-DE19-4C35-9628-22AB492AEE42}"/>
              </a:ext>
            </a:extLst>
          </p:cNvPr>
          <p:cNvSpPr>
            <a:spLocks noGrp="1"/>
          </p:cNvSpPr>
          <p:nvPr>
            <p:ph type="ftr" sz="quarter" idx="11"/>
          </p:nvPr>
        </p:nvSpPr>
        <p:spPr/>
        <p:txBody>
          <a:bodyPr/>
          <a:lstStyle/>
          <a:p>
            <a:r>
              <a:rPr lang="fi-FI" dirty="0"/>
              <a:t>Kela, Eteläinen vakuutuspiiri </a:t>
            </a:r>
          </a:p>
        </p:txBody>
      </p:sp>
      <p:sp>
        <p:nvSpPr>
          <p:cNvPr id="5" name="Dian numeron paikkamerkki 4">
            <a:extLst>
              <a:ext uri="{FF2B5EF4-FFF2-40B4-BE49-F238E27FC236}">
                <a16:creationId xmlns:a16="http://schemas.microsoft.com/office/drawing/2014/main" id="{2948BA0A-94E8-4AEA-85F4-572F45D7E4D1}"/>
              </a:ext>
            </a:extLst>
          </p:cNvPr>
          <p:cNvSpPr>
            <a:spLocks noGrp="1"/>
          </p:cNvSpPr>
          <p:nvPr>
            <p:ph type="sldNum" sz="quarter" idx="12"/>
          </p:nvPr>
        </p:nvSpPr>
        <p:spPr/>
        <p:txBody>
          <a:bodyPr/>
          <a:lstStyle/>
          <a:p>
            <a:fld id="{89691DCA-D96E-46D4-9980-4E905144BA5C}" type="slidenum">
              <a:rPr lang="fi-FI" smtClean="0"/>
              <a:pPr/>
              <a:t>10</a:t>
            </a:fld>
            <a:endParaRPr lang="fi-FI" dirty="0"/>
          </a:p>
        </p:txBody>
      </p:sp>
    </p:spTree>
    <p:extLst>
      <p:ext uri="{BB962C8B-B14F-4D97-AF65-F5344CB8AC3E}">
        <p14:creationId xmlns:p14="http://schemas.microsoft.com/office/powerpoint/2010/main" val="2150633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17526" y="193272"/>
            <a:ext cx="10332000" cy="1025928"/>
          </a:xfrm>
        </p:spPr>
        <p:txBody>
          <a:bodyPr>
            <a:noAutofit/>
          </a:bodyPr>
          <a:lstStyle/>
          <a:p>
            <a:r>
              <a:rPr lang="fi-FI" sz="4000" dirty="0"/>
              <a:t>Vakiotaksiasiakkuus Kelan korvaamissa matkoissa</a:t>
            </a:r>
          </a:p>
        </p:txBody>
      </p:sp>
      <p:sp>
        <p:nvSpPr>
          <p:cNvPr id="4" name="Sisällön paikkamerkki 3"/>
          <p:cNvSpPr>
            <a:spLocks noGrp="1"/>
          </p:cNvSpPr>
          <p:nvPr>
            <p:ph sz="half" idx="2"/>
          </p:nvPr>
        </p:nvSpPr>
        <p:spPr>
          <a:xfrm>
            <a:off x="785091" y="1219201"/>
            <a:ext cx="11046691" cy="4803600"/>
          </a:xfrm>
        </p:spPr>
        <p:txBody>
          <a:bodyPr>
            <a:normAutofit fontScale="92500"/>
          </a:bodyPr>
          <a:lstStyle/>
          <a:p>
            <a:pPr>
              <a:buClrTx/>
            </a:pPr>
            <a:r>
              <a:rPr lang="fi-FI" sz="2800" dirty="0">
                <a:cs typeface="Segoe UI Semilight" panose="020B0402040204020203" pitchFamily="34" charset="0"/>
              </a:rPr>
              <a:t>Vakiotaksiasiakkuuden lähtökohdat:</a:t>
            </a:r>
          </a:p>
          <a:p>
            <a:pPr lvl="1">
              <a:buClrTx/>
            </a:pPr>
            <a:r>
              <a:rPr lang="fi-FI" sz="2200" dirty="0">
                <a:cs typeface="Segoe UI Semilight" panose="020B0402040204020203" pitchFamily="34" charset="0"/>
              </a:rPr>
              <a:t>Jos asiakkaan matkaa ei tehtäisi vakiotaksilla, niin asiakkaan matka vaarantuisi tai estyisi kokonaan</a:t>
            </a:r>
          </a:p>
          <a:p>
            <a:pPr lvl="1">
              <a:buClrTx/>
            </a:pPr>
            <a:r>
              <a:rPr lang="fi-FI" sz="2200" dirty="0">
                <a:cs typeface="Segoe UI Semilight" panose="020B0402040204020203" pitchFamily="34" charset="0"/>
              </a:rPr>
              <a:t>Asiakkaan valitsema kuljettaja tuntee asiakkaan terveydentilaan liittyvän erityisen avun, ohjauksen ja valvonnan tarpeen kuljetuksen aikana</a:t>
            </a:r>
          </a:p>
          <a:p>
            <a:pPr lvl="1">
              <a:buClrTx/>
            </a:pPr>
            <a:r>
              <a:rPr lang="fi-FI" sz="2200" dirty="0">
                <a:cs typeface="Segoe UI Semilight" panose="020B0402040204020203" pitchFamily="34" charset="0"/>
              </a:rPr>
              <a:t>Asiakkaalla on terveydenhuollosta kirjoitettu pitkäaikainen todistus taksin käyttöä varten (lomake SV 67 Todistus matkakorvausta varten)</a:t>
            </a:r>
          </a:p>
          <a:p>
            <a:pPr>
              <a:buClrTx/>
            </a:pPr>
            <a:r>
              <a:rPr lang="fi-FI" sz="2800" dirty="0">
                <a:cs typeface="Segoe UI Semilight" panose="020B0402040204020203" pitchFamily="34" charset="0"/>
              </a:rPr>
              <a:t>Vakiotaksiasiakkuus myönnetään ilman erillistä selvitystä:  </a:t>
            </a:r>
          </a:p>
          <a:p>
            <a:pPr lvl="1">
              <a:buClrTx/>
            </a:pPr>
            <a:r>
              <a:rPr lang="fi-FI" sz="2200" dirty="0">
                <a:cs typeface="Segoe UI Semilight" panose="020B0402040204020203" pitchFamily="34" charset="0"/>
              </a:rPr>
              <a:t>Alle 16-vuotiaat yksin matkustavat lapset  (huoltajan tulee olla yhteydessä Kelaan, jotta asiakkuus voidaan tunnistaa)</a:t>
            </a:r>
          </a:p>
          <a:p>
            <a:pPr>
              <a:buClrTx/>
            </a:pPr>
            <a:r>
              <a:rPr lang="fi-FI" sz="2800" dirty="0">
                <a:cs typeface="Segoe UI Semilight" panose="020B0402040204020203" pitchFamily="34" charset="0"/>
              </a:rPr>
              <a:t>Valtaosa vakiotaksiasiakkaista ovat vaativan kuntoutuksen asiakkaita, jotka tekevät pääsääntöisesti lyhyitä toistuvia matkoja esteettömillä ajoneuvoilla</a:t>
            </a:r>
          </a:p>
          <a:p>
            <a:pPr>
              <a:buClrTx/>
            </a:pPr>
            <a:r>
              <a:rPr lang="fi-FI" sz="2800" dirty="0">
                <a:cs typeface="Segoe UI Semilight" panose="020B0402040204020203" pitchFamily="34" charset="0"/>
              </a:rPr>
              <a:t>Muita asiakasryhmiä ovat muun muassa muistisairaat ja aistivammaiset asiakkaat, jotka matkustavat ilman saattajaa</a:t>
            </a:r>
          </a:p>
        </p:txBody>
      </p:sp>
      <p:sp>
        <p:nvSpPr>
          <p:cNvPr id="7" name="Dian numeron paikkamerkki 6"/>
          <p:cNvSpPr>
            <a:spLocks noGrp="1"/>
          </p:cNvSpPr>
          <p:nvPr>
            <p:ph type="sldNum" sz="quarter" idx="12"/>
          </p:nvPr>
        </p:nvSpPr>
        <p:spPr/>
        <p:txBody>
          <a:bodyPr/>
          <a:lstStyle/>
          <a:p>
            <a:fld id="{EA8B17D0-BA01-4CC0-9408-FAF7B5A248A9}" type="slidenum">
              <a:rPr lang="fi-FI" smtClean="0"/>
              <a:t>11</a:t>
            </a:fld>
            <a:endParaRPr lang="fi-FI"/>
          </a:p>
        </p:txBody>
      </p:sp>
      <p:sp>
        <p:nvSpPr>
          <p:cNvPr id="3" name="Päivämäärän paikkamerkki 2"/>
          <p:cNvSpPr>
            <a:spLocks noGrp="1"/>
          </p:cNvSpPr>
          <p:nvPr>
            <p:ph type="dt" sz="half" idx="10"/>
          </p:nvPr>
        </p:nvSpPr>
        <p:spPr/>
        <p:txBody>
          <a:bodyPr/>
          <a:lstStyle/>
          <a:p>
            <a:r>
              <a:rPr lang="fi-FI" dirty="0"/>
              <a:t>8.11.2023</a:t>
            </a:r>
          </a:p>
        </p:txBody>
      </p:sp>
      <p:sp>
        <p:nvSpPr>
          <p:cNvPr id="5" name="Alatunnisteen paikkamerkki 4"/>
          <p:cNvSpPr>
            <a:spLocks noGrp="1"/>
          </p:cNvSpPr>
          <p:nvPr>
            <p:ph type="ftr" sz="quarter" idx="11"/>
          </p:nvPr>
        </p:nvSpPr>
        <p:spPr/>
        <p:txBody>
          <a:bodyPr/>
          <a:lstStyle/>
          <a:p>
            <a:r>
              <a:rPr lang="fi-FI" dirty="0"/>
              <a:t>Kela, Eteläinen vakuutuspiiri</a:t>
            </a:r>
          </a:p>
        </p:txBody>
      </p:sp>
    </p:spTree>
    <p:extLst>
      <p:ext uri="{BB962C8B-B14F-4D97-AF65-F5344CB8AC3E}">
        <p14:creationId xmlns:p14="http://schemas.microsoft.com/office/powerpoint/2010/main" val="1606560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05C5F94-0ECC-4227-AF16-D192FC0C3C03}"/>
              </a:ext>
            </a:extLst>
          </p:cNvPr>
          <p:cNvSpPr>
            <a:spLocks noGrp="1"/>
          </p:cNvSpPr>
          <p:nvPr>
            <p:ph type="title"/>
          </p:nvPr>
        </p:nvSpPr>
        <p:spPr/>
        <p:txBody>
          <a:bodyPr>
            <a:normAutofit/>
          </a:bodyPr>
          <a:lstStyle/>
          <a:p>
            <a:r>
              <a:rPr lang="fi-FI" sz="4000" dirty="0">
                <a:cs typeface="Segoe UI Semilight" panose="020B0402040204020203" pitchFamily="34" charset="0"/>
              </a:rPr>
              <a:t>Tietoja vakiotaksiasiakkuuksista</a:t>
            </a:r>
          </a:p>
        </p:txBody>
      </p:sp>
      <p:sp>
        <p:nvSpPr>
          <p:cNvPr id="3" name="Sisällön paikkamerkki 2">
            <a:extLst>
              <a:ext uri="{FF2B5EF4-FFF2-40B4-BE49-F238E27FC236}">
                <a16:creationId xmlns:a16="http://schemas.microsoft.com/office/drawing/2014/main" id="{194A102A-D0AC-472A-83E9-32E0C5E1D1AF}"/>
              </a:ext>
            </a:extLst>
          </p:cNvPr>
          <p:cNvSpPr>
            <a:spLocks noGrp="1"/>
          </p:cNvSpPr>
          <p:nvPr>
            <p:ph idx="1"/>
          </p:nvPr>
        </p:nvSpPr>
        <p:spPr>
          <a:xfrm>
            <a:off x="838200" y="1591709"/>
            <a:ext cx="10515600" cy="4351338"/>
          </a:xfrm>
        </p:spPr>
        <p:txBody>
          <a:bodyPr vert="horz" lIns="91440" tIns="45720" rIns="91440" bIns="45720" rtlCol="0" anchor="t">
            <a:normAutofit fontScale="92500"/>
          </a:bodyPr>
          <a:lstStyle/>
          <a:p>
            <a:r>
              <a:rPr lang="fi-FI" dirty="0">
                <a:cs typeface="Segoe UI Semilight" panose="020B0402040204020203" pitchFamily="34" charset="0"/>
              </a:rPr>
              <a:t>1.8.</a:t>
            </a:r>
            <a:r>
              <a:rPr lang="fi-FI" b="0" i="0" dirty="0">
                <a:effectLst/>
                <a:cs typeface="Segoe UI Semilight" panose="020B0402040204020203" pitchFamily="34" charset="0"/>
              </a:rPr>
              <a:t>2023 vakiotaksioikeus oli yhteensä</a:t>
            </a:r>
            <a:r>
              <a:rPr lang="fi-FI" dirty="0">
                <a:cs typeface="Segoe UI Semilight" panose="020B0402040204020203" pitchFamily="34" charset="0"/>
              </a:rPr>
              <a:t> </a:t>
            </a:r>
            <a:r>
              <a:rPr lang="fi-FI" b="0" i="0" dirty="0">
                <a:effectLst/>
                <a:cs typeface="Segoe UI Semilight" panose="020B0402040204020203" pitchFamily="34" charset="0"/>
              </a:rPr>
              <a:t> noin 10 000 asiakkaalla (vuosittain noin 420 000 asiakasta saa korvausta taksimatkoista).</a:t>
            </a:r>
            <a:endParaRPr lang="fi-FI" b="0" i="0" dirty="0">
              <a:cs typeface="Segoe UI Semilight" panose="020B0402040204020203" pitchFamily="34" charset="0"/>
            </a:endParaRPr>
          </a:p>
          <a:p>
            <a:pPr lvl="1"/>
            <a:r>
              <a:rPr lang="fi-FI" sz="2200" dirty="0">
                <a:cs typeface="Segoe UI Semilight" panose="020B0402040204020203" pitchFamily="34" charset="0"/>
              </a:rPr>
              <a:t>Vakiotaksiasiakkaiden osuus kaikista asiakkaista on noin 2,4 %</a:t>
            </a:r>
            <a:endParaRPr lang="fi-FI" sz="2200" b="0" i="0" dirty="0">
              <a:cs typeface="Segoe UI Semilight" panose="020B0402040204020203" pitchFamily="34" charset="0"/>
            </a:endParaRPr>
          </a:p>
          <a:p>
            <a:pPr algn="l"/>
            <a:r>
              <a:rPr lang="fi-FI" b="0" i="0" dirty="0">
                <a:effectLst/>
                <a:cs typeface="Segoe UI Semilight" panose="020B0402040204020203" pitchFamily="34" charset="0"/>
              </a:rPr>
              <a:t>Vakiotaksiasiakkaiden matkojen määrä on noin 13 % </a:t>
            </a:r>
            <a:r>
              <a:rPr lang="fi-FI" dirty="0">
                <a:cs typeface="Segoe UI Semilight" panose="020B0402040204020203" pitchFamily="34" charset="0"/>
              </a:rPr>
              <a:t>kaikista taksimatkoista</a:t>
            </a:r>
          </a:p>
          <a:p>
            <a:r>
              <a:rPr lang="fi-FI" dirty="0">
                <a:cs typeface="Segoe UI Semilight" panose="020B0402040204020203" pitchFamily="34" charset="0"/>
              </a:rPr>
              <a:t>Kelan näkemyksen mukaan vakiotaksiasiakkuudesta tulisi jatkossa säätää lain tasolla, mikäli vakiotaksiasiakkuus halutaan säilyttää</a:t>
            </a:r>
          </a:p>
          <a:p>
            <a:pPr lvl="1"/>
            <a:r>
              <a:rPr lang="fi-FI" sz="2200" dirty="0">
                <a:cs typeface="Segoe UI Semilight" panose="020B0402040204020203" pitchFamily="34" charset="0"/>
              </a:rPr>
              <a:t>Asiakkaiden yhdenmukainen oikeus vakiotaksiin yhdenmukaistuisi laissa säädettävien kriteereiden kautta</a:t>
            </a:r>
          </a:p>
          <a:p>
            <a:pPr lvl="1"/>
            <a:r>
              <a:rPr lang="fi-FI" sz="2200" dirty="0">
                <a:cs typeface="Segoe UI Semilight" panose="020B0402040204020203" pitchFamily="34" charset="0"/>
              </a:rPr>
              <a:t>Asiakkaille tulisi myös oikeus valittaa päätöksestä, mikäli Kela ei myönnä vakiotaksin käyttöä</a:t>
            </a:r>
          </a:p>
          <a:p>
            <a:r>
              <a:rPr lang="fi-FI" dirty="0">
                <a:cs typeface="Segoe UI Semilight" panose="020B0402040204020203" pitchFamily="34" charset="0"/>
              </a:rPr>
              <a:t>Palveluntuottajien käyttämä ”toivetaksi-konsepti” on vähentänyt vakiotaksiasiakkuus kyselyit</a:t>
            </a:r>
            <a:r>
              <a:rPr lang="fi-FI" dirty="0">
                <a:solidFill>
                  <a:srgbClr val="000000"/>
                </a:solidFill>
                <a:cs typeface="Segoe UI Semilight" panose="020B0402040204020203" pitchFamily="34" charset="0"/>
              </a:rPr>
              <a:t>ä</a:t>
            </a:r>
            <a:endParaRPr lang="fi-FI" dirty="0">
              <a:solidFill>
                <a:srgbClr val="FF0000"/>
              </a:solidFill>
              <a:cs typeface="Segoe UI Semilight" panose="020B0402040204020203" pitchFamily="34" charset="0"/>
            </a:endParaRPr>
          </a:p>
          <a:p>
            <a:pPr marL="457200" lvl="1" indent="0">
              <a:buNone/>
            </a:pPr>
            <a:endParaRPr lang="fi-FI" sz="1600" dirty="0">
              <a:cs typeface="Segoe UI Semilight" panose="020B0402040204020203" pitchFamily="34" charset="0"/>
            </a:endParaRPr>
          </a:p>
          <a:p>
            <a:endParaRPr lang="fi-FI" sz="2000" dirty="0"/>
          </a:p>
        </p:txBody>
      </p:sp>
      <p:sp>
        <p:nvSpPr>
          <p:cNvPr id="4" name="Päivämäärän paikkamerkki 3">
            <a:extLst>
              <a:ext uri="{FF2B5EF4-FFF2-40B4-BE49-F238E27FC236}">
                <a16:creationId xmlns:a16="http://schemas.microsoft.com/office/drawing/2014/main" id="{C6E78A4F-4B87-4847-A245-372CCD779BB6}"/>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3B154B84-CFC4-4DE3-A351-D37046151E34}"/>
              </a:ext>
            </a:extLst>
          </p:cNvPr>
          <p:cNvSpPr>
            <a:spLocks noGrp="1"/>
          </p:cNvSpPr>
          <p:nvPr>
            <p:ph type="ftr" sz="quarter" idx="11"/>
          </p:nvPr>
        </p:nvSpPr>
        <p:spPr/>
        <p:txBody>
          <a:bodyPr/>
          <a:lstStyle/>
          <a:p>
            <a:r>
              <a:rPr lang="fi-FI" dirty="0"/>
              <a:t>Kela, Eteläinen vakuutuspiiri </a:t>
            </a:r>
          </a:p>
        </p:txBody>
      </p:sp>
      <p:sp>
        <p:nvSpPr>
          <p:cNvPr id="6" name="Dian numeron paikkamerkki 5">
            <a:extLst>
              <a:ext uri="{FF2B5EF4-FFF2-40B4-BE49-F238E27FC236}">
                <a16:creationId xmlns:a16="http://schemas.microsoft.com/office/drawing/2014/main" id="{5DBC610E-3DA1-4275-82BD-697A0FD51905}"/>
              </a:ext>
            </a:extLst>
          </p:cNvPr>
          <p:cNvSpPr>
            <a:spLocks noGrp="1"/>
          </p:cNvSpPr>
          <p:nvPr>
            <p:ph type="sldNum" sz="quarter" idx="12"/>
          </p:nvPr>
        </p:nvSpPr>
        <p:spPr/>
        <p:txBody>
          <a:bodyPr/>
          <a:lstStyle/>
          <a:p>
            <a:fld id="{9EBA239E-6AB2-44E0-B911-AA97346BF26B}" type="slidenum">
              <a:rPr lang="fi-FI" smtClean="0"/>
              <a:t>12</a:t>
            </a:fld>
            <a:endParaRPr lang="fi-FI"/>
          </a:p>
        </p:txBody>
      </p:sp>
    </p:spTree>
    <p:extLst>
      <p:ext uri="{BB962C8B-B14F-4D97-AF65-F5344CB8AC3E}">
        <p14:creationId xmlns:p14="http://schemas.microsoft.com/office/powerpoint/2010/main" val="2197486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34A1FC4-20E0-4723-96C7-84ACDAE2277F}"/>
              </a:ext>
            </a:extLst>
          </p:cNvPr>
          <p:cNvSpPr>
            <a:spLocks noGrp="1"/>
          </p:cNvSpPr>
          <p:nvPr>
            <p:ph type="title"/>
          </p:nvPr>
        </p:nvSpPr>
        <p:spPr>
          <a:xfrm>
            <a:off x="838200" y="469557"/>
            <a:ext cx="8256373" cy="704335"/>
          </a:xfrm>
        </p:spPr>
        <p:txBody>
          <a:bodyPr>
            <a:normAutofit fontScale="90000"/>
          </a:bodyPr>
          <a:lstStyle/>
          <a:p>
            <a:br>
              <a:rPr lang="fi-FI" sz="3200" dirty="0"/>
            </a:br>
            <a:r>
              <a:rPr lang="fi-FI" dirty="0"/>
              <a:t>Ajatuksia vakiotaksiasiakkuudesta  </a:t>
            </a:r>
            <a:endParaRPr lang="fi-FI" sz="3200" dirty="0"/>
          </a:p>
        </p:txBody>
      </p:sp>
      <p:sp>
        <p:nvSpPr>
          <p:cNvPr id="3" name="Sisällön paikkamerkki 2">
            <a:extLst>
              <a:ext uri="{FF2B5EF4-FFF2-40B4-BE49-F238E27FC236}">
                <a16:creationId xmlns:a16="http://schemas.microsoft.com/office/drawing/2014/main" id="{86EFF87F-9E15-4ADB-8E84-5BDF3A3311CF}"/>
              </a:ext>
            </a:extLst>
          </p:cNvPr>
          <p:cNvSpPr>
            <a:spLocks noGrp="1"/>
          </p:cNvSpPr>
          <p:nvPr>
            <p:ph idx="1"/>
          </p:nvPr>
        </p:nvSpPr>
        <p:spPr>
          <a:xfrm>
            <a:off x="838200" y="1329071"/>
            <a:ext cx="10515600" cy="4869158"/>
          </a:xfrm>
        </p:spPr>
        <p:txBody>
          <a:bodyPr>
            <a:normAutofit fontScale="92500" lnSpcReduction="10000"/>
          </a:bodyPr>
          <a:lstStyle/>
          <a:p>
            <a:r>
              <a:rPr lang="fi-FI" sz="2400" dirty="0">
                <a:cs typeface="Segoe UI Semilight" panose="020B0402040204020203" pitchFamily="34" charset="0"/>
              </a:rPr>
              <a:t>Kelan näkemyksen mukaan asiakkaiden kuljetustarpeet tulisi määritellä yhdenmukaisesti kaikkiin yhteiskunnan korvaamiin matkoihin</a:t>
            </a:r>
          </a:p>
          <a:p>
            <a:pPr lvl="1"/>
            <a:r>
              <a:rPr lang="fi-FI" sz="1800" dirty="0">
                <a:effectLst/>
                <a:ea typeface="Calibri" panose="020F0502020204030204" pitchFamily="34" charset="0"/>
                <a:cs typeface="Segoe UI Semilight" panose="020B0402040204020203" pitchFamily="34" charset="0"/>
              </a:rPr>
              <a:t>Tämä voitaisiin toteuttaa esimerkiksi valtakunnallisella liikkumisen palveluihin kehitettävällä  asiakasprofiilikokonaisuudella, joka olisi kaikkien toimijoiden käytössä (edellyttää asiakkaan suostumusta tietojen tallentamiseen).  </a:t>
            </a:r>
          </a:p>
          <a:p>
            <a:r>
              <a:rPr lang="fi-FI" sz="2400" dirty="0">
                <a:effectLst/>
                <a:ea typeface="Calibri" panose="020F0502020204030204" pitchFamily="34" charset="0"/>
                <a:cs typeface="Segoe UI Semilight" panose="020B0402040204020203" pitchFamily="34" charset="0"/>
              </a:rPr>
              <a:t>Tavoitteena olisi, että asiakas saa hänelle parhaiten sopivan liikkumisen palvelun turvallisesti, vaivattomasti ja laadukkaasti riippumatta siitä, mikä taho kuljetuksen järjestää tai millä alueella asiakas kuljetuspalvelua käyttää</a:t>
            </a:r>
          </a:p>
          <a:p>
            <a:pPr lvl="1"/>
            <a:r>
              <a:rPr lang="fi-FI" sz="1600" dirty="0">
                <a:effectLst/>
                <a:ea typeface="Calibri" panose="020F0502020204030204" pitchFamily="34" charset="0"/>
                <a:cs typeface="Segoe UI Semilight" panose="020B0402040204020203" pitchFamily="34" charset="0"/>
              </a:rPr>
              <a:t> </a:t>
            </a:r>
            <a:r>
              <a:rPr lang="fi-FI" sz="1800" dirty="0">
                <a:effectLst/>
                <a:ea typeface="Calibri" panose="020F0502020204030204" pitchFamily="34" charset="0"/>
                <a:cs typeface="Segoe UI Semilight" panose="020B0402040204020203" pitchFamily="34" charset="0"/>
              </a:rPr>
              <a:t>jos asiakkaalla on esimerkiksi vammaispalvelumatkalle myönnetty yksinmatkustusoikeus, tulisi se sama oikeus olla myös Kelan korvaamilla terveydenhuollon matkoilla. </a:t>
            </a:r>
            <a:endParaRPr lang="fi-FI" sz="1800" dirty="0">
              <a:ea typeface="Calibri" panose="020F0502020204030204" pitchFamily="34" charset="0"/>
              <a:cs typeface="Segoe UI Semilight" panose="020B0402040204020203" pitchFamily="34" charset="0"/>
            </a:endParaRPr>
          </a:p>
          <a:p>
            <a:r>
              <a:rPr lang="fi-FI" sz="2400" dirty="0">
                <a:effectLst/>
                <a:ea typeface="Calibri" panose="020F0502020204030204" pitchFamily="34" charset="0"/>
                <a:cs typeface="Segoe UI Semilight" panose="020B0402040204020203" pitchFamily="34" charset="0"/>
              </a:rPr>
              <a:t>Palveluntuottajilla olisi käytössä reaaliaikaisesti asiakkaan tiettyyn matkaan liittyviä tietoja esim. asiakkaan apuvälineistä, tuen- ja palvelun tarpeesta, toimintakyvystä, maksutavasta jne.</a:t>
            </a:r>
          </a:p>
          <a:p>
            <a:pPr lvl="1"/>
            <a:r>
              <a:rPr lang="fi-FI" sz="1800" dirty="0">
                <a:effectLst/>
                <a:ea typeface="Calibri" panose="020F0502020204030204" pitchFamily="34" charset="0"/>
                <a:cs typeface="Segoe UI Semilight" panose="020B0402040204020203" pitchFamily="34" charset="0"/>
              </a:rPr>
              <a:t>Tietoihin voidaan lisätä esimerkiksi tieto siitä, että asiakas tulee saattaa sisälle tiettyyn paikkaan tai kuljettajan tulee huolehtia, että asiakasta on vastassa omainen tai terv</a:t>
            </a:r>
            <a:r>
              <a:rPr lang="fi-FI" sz="1800" dirty="0">
                <a:ea typeface="Calibri" panose="020F0502020204030204" pitchFamily="34" charset="0"/>
                <a:cs typeface="Segoe UI Semilight" panose="020B0402040204020203" pitchFamily="34" charset="0"/>
              </a:rPr>
              <a:t>eydenhuollon henkilö</a:t>
            </a:r>
          </a:p>
          <a:p>
            <a:pPr lvl="1"/>
            <a:r>
              <a:rPr lang="fi-FI" sz="1800" dirty="0">
                <a:effectLst/>
                <a:ea typeface="Calibri" panose="020F0502020204030204" pitchFamily="34" charset="0"/>
                <a:cs typeface="Segoe UI Semilight" panose="020B0402040204020203" pitchFamily="34" charset="0"/>
              </a:rPr>
              <a:t>Kelalla jo käytössä tekninen käyttöyhteys palveluntuottajien ja Kelan välillä, jonka avulla edellä mainitut tiedot välittyvät kuljettajille, jos asiakas antaa luvan matkatilauksen yhteydessä tallettaa tiedot asiakasprofiiliin</a:t>
            </a:r>
            <a:endParaRPr lang="fi-FI" sz="1800" dirty="0">
              <a:cs typeface="Segoe UI Semilight" panose="020B0402040204020203" pitchFamily="34" charset="0"/>
            </a:endParaRPr>
          </a:p>
        </p:txBody>
      </p:sp>
      <p:sp>
        <p:nvSpPr>
          <p:cNvPr id="4" name="Päivämäärän paikkamerkki 3">
            <a:extLst>
              <a:ext uri="{FF2B5EF4-FFF2-40B4-BE49-F238E27FC236}">
                <a16:creationId xmlns:a16="http://schemas.microsoft.com/office/drawing/2014/main" id="{AC20725E-5D7F-4CF8-83D4-660201B6CDF0}"/>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9E0C61E2-3062-4522-952F-2EF2D304548D}"/>
              </a:ext>
            </a:extLst>
          </p:cNvPr>
          <p:cNvSpPr>
            <a:spLocks noGrp="1"/>
          </p:cNvSpPr>
          <p:nvPr>
            <p:ph type="ftr" sz="quarter" idx="11"/>
          </p:nvPr>
        </p:nvSpPr>
        <p:spPr/>
        <p:txBody>
          <a:bodyPr/>
          <a:lstStyle/>
          <a:p>
            <a:r>
              <a:rPr lang="fi-FI" dirty="0"/>
              <a:t>Kela, Eteläinen vakuutuspiiri</a:t>
            </a:r>
          </a:p>
        </p:txBody>
      </p:sp>
      <p:sp>
        <p:nvSpPr>
          <p:cNvPr id="6" name="Dian numeron paikkamerkki 5">
            <a:extLst>
              <a:ext uri="{FF2B5EF4-FFF2-40B4-BE49-F238E27FC236}">
                <a16:creationId xmlns:a16="http://schemas.microsoft.com/office/drawing/2014/main" id="{E2C25F30-A626-4EA2-8417-4D4DB1E7AE73}"/>
              </a:ext>
            </a:extLst>
          </p:cNvPr>
          <p:cNvSpPr>
            <a:spLocks noGrp="1"/>
          </p:cNvSpPr>
          <p:nvPr>
            <p:ph type="sldNum" sz="quarter" idx="12"/>
          </p:nvPr>
        </p:nvSpPr>
        <p:spPr/>
        <p:txBody>
          <a:bodyPr/>
          <a:lstStyle/>
          <a:p>
            <a:fld id="{9EBA239E-6AB2-44E0-B911-AA97346BF26B}" type="slidenum">
              <a:rPr lang="fi-FI" smtClean="0"/>
              <a:t>13</a:t>
            </a:fld>
            <a:endParaRPr lang="fi-FI"/>
          </a:p>
        </p:txBody>
      </p:sp>
    </p:spTree>
    <p:extLst>
      <p:ext uri="{BB962C8B-B14F-4D97-AF65-F5344CB8AC3E}">
        <p14:creationId xmlns:p14="http://schemas.microsoft.com/office/powerpoint/2010/main" val="1642010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ltLang="fi-FI" sz="4000" dirty="0"/>
              <a:t>Taksimatkoja koskevat asiakaspalautteet</a:t>
            </a:r>
            <a:endParaRPr lang="fi-FI" sz="4000" dirty="0"/>
          </a:p>
        </p:txBody>
      </p:sp>
      <p:sp>
        <p:nvSpPr>
          <p:cNvPr id="3" name="Sisällön paikkamerkki 2"/>
          <p:cNvSpPr>
            <a:spLocks noGrp="1"/>
          </p:cNvSpPr>
          <p:nvPr>
            <p:ph idx="1"/>
          </p:nvPr>
        </p:nvSpPr>
        <p:spPr>
          <a:xfrm>
            <a:off x="935999" y="1628800"/>
            <a:ext cx="10332000" cy="4176000"/>
          </a:xfrm>
        </p:spPr>
        <p:txBody>
          <a:bodyPr>
            <a:normAutofit/>
          </a:bodyPr>
          <a:lstStyle/>
          <a:p>
            <a:pPr marL="0" indent="-44450">
              <a:buNone/>
            </a:pPr>
            <a:r>
              <a:rPr lang="fi-FI" sz="2600" dirty="0"/>
              <a:t>Palvelun kehittämiseen liittyen on tärkeää, että Kela ja palveluntuottajat saavat palautteita myös asiakkailta. </a:t>
            </a:r>
          </a:p>
          <a:p>
            <a:pPr>
              <a:buClr>
                <a:srgbClr val="000000"/>
              </a:buClr>
              <a:buFont typeface="Arial" charset="0"/>
              <a:buChar char="•"/>
              <a:defRPr/>
            </a:pPr>
            <a:r>
              <a:rPr lang="fi-FI" sz="2600" dirty="0"/>
              <a:t>Asiakaspalautteet taksimatkoista:</a:t>
            </a:r>
          </a:p>
          <a:p>
            <a:pPr lvl="1">
              <a:buClr>
                <a:srgbClr val="000000"/>
              </a:buClr>
              <a:buFont typeface="Arial" charset="0"/>
              <a:buChar char="•"/>
              <a:defRPr/>
            </a:pPr>
            <a:r>
              <a:rPr lang="fi-FI" sz="2000" dirty="0"/>
              <a:t>Palautteet taksimatkoista tulee antaa ensisijaisesti siihen tilausvälitysyhtiöön, josta asiakas tai terveydenhuolto on matkan tilannut. Palautteesta tulee käydä esille palveluntuottajan nimi ja maakunta sekä selkeä kuvaus tilanteesta esim. matkan ajankohta, jota palaute koskee. Palveluntuottajan tulee vastata palautteisiin 7 vrk:n kuluessa ja raportoida palautteet kuukausittain myös Kelalle.</a:t>
            </a:r>
          </a:p>
          <a:p>
            <a:pPr>
              <a:buClr>
                <a:srgbClr val="000000"/>
              </a:buClr>
              <a:buFont typeface="Arial" charset="0"/>
              <a:buChar char="•"/>
              <a:defRPr/>
            </a:pPr>
            <a:r>
              <a:rPr lang="fi-FI" sz="2600" dirty="0"/>
              <a:t>Myös Kelalle voi antaa suoraan palautetta </a:t>
            </a:r>
            <a:r>
              <a:rPr lang="fi-FI" sz="2600" dirty="0">
                <a:hlinkClick r:id="rId3"/>
              </a:rPr>
              <a:t>Anna palautetta | Henkilöasiakkaat | Kela</a:t>
            </a:r>
            <a:endParaRPr lang="fi-FI" sz="2600" dirty="0"/>
          </a:p>
          <a:p>
            <a:pPr lvl="1">
              <a:buClr>
                <a:srgbClr val="000000"/>
              </a:buClr>
              <a:buFont typeface="Arial" charset="0"/>
              <a:buChar char="•"/>
              <a:defRPr/>
            </a:pPr>
            <a:r>
              <a:rPr lang="fi-FI" sz="2000" dirty="0"/>
              <a:t>Yhteystiedot ja palveluntuottajakohtaiset palautelomakkeet löydät kunkin palveluntuottajan sivuilta </a:t>
            </a:r>
            <a:r>
              <a:rPr lang="fi-FI" sz="2000" dirty="0">
                <a:solidFill>
                  <a:srgbClr val="FF0000"/>
                </a:solidFill>
                <a:hlinkClick r:id="rId4"/>
              </a:rPr>
              <a:t>www.kela.fi/nain-tilaat-taksin</a:t>
            </a:r>
            <a:endParaRPr lang="fi-FI" sz="2000" dirty="0"/>
          </a:p>
          <a:p>
            <a:pPr>
              <a:buFont typeface="Arial" charset="0"/>
              <a:buChar char="•"/>
              <a:defRPr/>
            </a:pPr>
            <a:endParaRPr lang="fi-FI" sz="2000" dirty="0"/>
          </a:p>
          <a:p>
            <a:pPr marL="0" indent="0">
              <a:buNone/>
              <a:defRPr/>
            </a:pPr>
            <a:endParaRPr lang="fi-FI" dirty="0"/>
          </a:p>
          <a:p>
            <a:endParaRPr lang="fi-FI" b="1" dirty="0"/>
          </a:p>
        </p:txBody>
      </p:sp>
      <p:sp>
        <p:nvSpPr>
          <p:cNvPr id="4" name="Dian numeron paikkamerkki 3"/>
          <p:cNvSpPr>
            <a:spLocks noGrp="1"/>
          </p:cNvSpPr>
          <p:nvPr>
            <p:ph type="sldNum" sz="quarter" idx="12"/>
          </p:nvPr>
        </p:nvSpPr>
        <p:spPr/>
        <p:txBody>
          <a:bodyPr/>
          <a:lstStyle/>
          <a:p>
            <a:fld id="{C05CDAC3-EE30-4D66-9687-E21E71179446}" type="slidenum">
              <a:rPr lang="fi-FI" smtClean="0"/>
              <a:t>14</a:t>
            </a:fld>
            <a:endParaRPr lang="fi-FI"/>
          </a:p>
        </p:txBody>
      </p:sp>
      <p:sp>
        <p:nvSpPr>
          <p:cNvPr id="5" name="Päivämäärän paikkamerkki 3">
            <a:extLst>
              <a:ext uri="{FF2B5EF4-FFF2-40B4-BE49-F238E27FC236}">
                <a16:creationId xmlns:a16="http://schemas.microsoft.com/office/drawing/2014/main" id="{ECF8FE20-F52C-4E8F-AD67-011BC45E939E}"/>
              </a:ext>
            </a:extLst>
          </p:cNvPr>
          <p:cNvSpPr>
            <a:spLocks noGrp="1"/>
          </p:cNvSpPr>
          <p:nvPr>
            <p:ph type="dt" sz="half" idx="10"/>
          </p:nvPr>
        </p:nvSpPr>
        <p:spPr>
          <a:xfrm>
            <a:off x="838200" y="6356350"/>
            <a:ext cx="2743200" cy="365125"/>
          </a:xfrm>
        </p:spPr>
        <p:txBody>
          <a:bodyPr/>
          <a:lstStyle/>
          <a:p>
            <a:r>
              <a:rPr lang="fi-FI" dirty="0"/>
              <a:t>8.11.2023</a:t>
            </a:r>
          </a:p>
        </p:txBody>
      </p:sp>
      <p:sp>
        <p:nvSpPr>
          <p:cNvPr id="6" name="Alatunnisteen paikkamerkki 5">
            <a:extLst>
              <a:ext uri="{FF2B5EF4-FFF2-40B4-BE49-F238E27FC236}">
                <a16:creationId xmlns:a16="http://schemas.microsoft.com/office/drawing/2014/main" id="{ABD56E76-52A9-4F5A-BDE8-78B507D2C7AE}"/>
              </a:ext>
            </a:extLst>
          </p:cNvPr>
          <p:cNvSpPr>
            <a:spLocks noGrp="1"/>
          </p:cNvSpPr>
          <p:nvPr>
            <p:ph type="ftr" sz="quarter" idx="11"/>
          </p:nvPr>
        </p:nvSpPr>
        <p:spPr>
          <a:xfrm>
            <a:off x="4038600" y="6356350"/>
            <a:ext cx="4114800" cy="365125"/>
          </a:xfrm>
        </p:spPr>
        <p:txBody>
          <a:bodyPr/>
          <a:lstStyle/>
          <a:p>
            <a:r>
              <a:rPr lang="fi-FI" dirty="0"/>
              <a:t>Kela, Eteläinen vakuutuspiiri</a:t>
            </a:r>
          </a:p>
        </p:txBody>
      </p:sp>
    </p:spTree>
    <p:extLst>
      <p:ext uri="{BB962C8B-B14F-4D97-AF65-F5344CB8AC3E}">
        <p14:creationId xmlns:p14="http://schemas.microsoft.com/office/powerpoint/2010/main" val="3707357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CCC2C7-2BFD-6C6C-7F2A-E79B62ACFDA1}"/>
              </a:ext>
            </a:extLst>
          </p:cNvPr>
          <p:cNvSpPr>
            <a:spLocks noGrp="1"/>
          </p:cNvSpPr>
          <p:nvPr>
            <p:ph type="body" sz="quarter" idx="14"/>
          </p:nvPr>
        </p:nvSpPr>
        <p:spPr>
          <a:xfrm>
            <a:off x="2063749" y="1401416"/>
            <a:ext cx="8064501" cy="4035287"/>
          </a:xfrm>
        </p:spPr>
        <p:txBody>
          <a:bodyPr>
            <a:normAutofit/>
          </a:bodyPr>
          <a:lstStyle/>
          <a:p>
            <a:r>
              <a:rPr lang="fi-FI" sz="6000" b="0" i="1" dirty="0">
                <a:latin typeface="Segoe UI Semilight" panose="020B0402040204020203" pitchFamily="34" charset="0"/>
                <a:cs typeface="Segoe UI Semilight" panose="020B0402040204020203" pitchFamily="34" charset="0"/>
              </a:rPr>
              <a:t>		Kiitos! </a:t>
            </a:r>
            <a:r>
              <a:rPr lang="fi-FI" sz="6000" b="0" i="1" dirty="0">
                <a:latin typeface="Segoe UI Semilight" panose="020B0402040204020203" pitchFamily="34" charset="0"/>
                <a:cs typeface="Segoe UI Semilight" panose="020B0402040204020203" pitchFamily="34" charset="0"/>
                <a:sym typeface="Wingdings" panose="05000000000000000000" pitchFamily="2" charset="2"/>
              </a:rPr>
              <a:t></a:t>
            </a:r>
            <a:r>
              <a:rPr lang="fi-FI" sz="6000" dirty="0">
                <a:latin typeface="Segoe UI Semilight" panose="020B0402040204020203" pitchFamily="34" charset="0"/>
                <a:cs typeface="Segoe UI Semilight" panose="020B0402040204020203" pitchFamily="34" charset="0"/>
              </a:rPr>
              <a:t> </a:t>
            </a:r>
            <a:endParaRPr lang="en-FI" sz="6000" dirty="0">
              <a:latin typeface="Segoe UI Semilight" panose="020B0402040204020203" pitchFamily="34" charset="0"/>
              <a:cs typeface="Segoe UI Semilight" panose="020B0402040204020203" pitchFamily="34" charset="0"/>
            </a:endParaRPr>
          </a:p>
        </p:txBody>
      </p:sp>
      <p:sp>
        <p:nvSpPr>
          <p:cNvPr id="6" name="Text Placeholder 5">
            <a:extLst>
              <a:ext uri="{FF2B5EF4-FFF2-40B4-BE49-F238E27FC236}">
                <a16:creationId xmlns:a16="http://schemas.microsoft.com/office/drawing/2014/main" id="{D92052A0-D611-2641-A04E-70C7F063B20D}"/>
              </a:ext>
            </a:extLst>
          </p:cNvPr>
          <p:cNvSpPr>
            <a:spLocks noGrp="1"/>
          </p:cNvSpPr>
          <p:nvPr>
            <p:ph type="body" sz="quarter" idx="13"/>
          </p:nvPr>
        </p:nvSpPr>
        <p:spPr/>
        <p:txBody>
          <a:bodyPr/>
          <a:lstStyle/>
          <a:p>
            <a:endParaRPr lang="fi-FI"/>
          </a:p>
        </p:txBody>
      </p:sp>
      <p:sp>
        <p:nvSpPr>
          <p:cNvPr id="3" name="Päivämäärän paikkamerkki 2">
            <a:extLst>
              <a:ext uri="{FF2B5EF4-FFF2-40B4-BE49-F238E27FC236}">
                <a16:creationId xmlns:a16="http://schemas.microsoft.com/office/drawing/2014/main" id="{00091E26-6915-4807-8AD7-3C1A039BDB9A}"/>
              </a:ext>
            </a:extLst>
          </p:cNvPr>
          <p:cNvSpPr>
            <a:spLocks noGrp="1"/>
          </p:cNvSpPr>
          <p:nvPr>
            <p:ph type="dt" sz="half" idx="10"/>
          </p:nvPr>
        </p:nvSpPr>
        <p:spPr/>
        <p:txBody>
          <a:bodyPr/>
          <a:lstStyle/>
          <a:p>
            <a:r>
              <a:rPr lang="fi-FI" dirty="0"/>
              <a:t>8.11.2023</a:t>
            </a:r>
          </a:p>
        </p:txBody>
      </p:sp>
      <p:sp>
        <p:nvSpPr>
          <p:cNvPr id="4" name="Alatunnisteen paikkamerkki 3">
            <a:extLst>
              <a:ext uri="{FF2B5EF4-FFF2-40B4-BE49-F238E27FC236}">
                <a16:creationId xmlns:a16="http://schemas.microsoft.com/office/drawing/2014/main" id="{93DAAD24-D197-4B36-A891-8C7CBE86E5B2}"/>
              </a:ext>
            </a:extLst>
          </p:cNvPr>
          <p:cNvSpPr>
            <a:spLocks noGrp="1"/>
          </p:cNvSpPr>
          <p:nvPr>
            <p:ph type="ftr" sz="quarter" idx="11"/>
          </p:nvPr>
        </p:nvSpPr>
        <p:spPr/>
        <p:txBody>
          <a:bodyPr/>
          <a:lstStyle/>
          <a:p>
            <a:r>
              <a:rPr lang="fi-FI" dirty="0"/>
              <a:t>Kela, Eteläinen vakuutuspiiri </a:t>
            </a:r>
          </a:p>
        </p:txBody>
      </p:sp>
      <p:sp>
        <p:nvSpPr>
          <p:cNvPr id="5" name="Dian numeron paikkamerkki 4">
            <a:extLst>
              <a:ext uri="{FF2B5EF4-FFF2-40B4-BE49-F238E27FC236}">
                <a16:creationId xmlns:a16="http://schemas.microsoft.com/office/drawing/2014/main" id="{1171D8B5-2F19-40D0-B564-81DF7F0889A7}"/>
              </a:ext>
            </a:extLst>
          </p:cNvPr>
          <p:cNvSpPr>
            <a:spLocks noGrp="1"/>
          </p:cNvSpPr>
          <p:nvPr>
            <p:ph type="sldNum" sz="quarter" idx="12"/>
          </p:nvPr>
        </p:nvSpPr>
        <p:spPr/>
        <p:txBody>
          <a:bodyPr/>
          <a:lstStyle/>
          <a:p>
            <a:fld id="{89691DCA-D96E-46D4-9980-4E905144BA5C}" type="slidenum">
              <a:rPr lang="fi-FI" smtClean="0"/>
              <a:pPr/>
              <a:t>15</a:t>
            </a:fld>
            <a:endParaRPr lang="fi-FI" dirty="0"/>
          </a:p>
        </p:txBody>
      </p:sp>
    </p:spTree>
    <p:extLst>
      <p:ext uri="{BB962C8B-B14F-4D97-AF65-F5344CB8AC3E}">
        <p14:creationId xmlns:p14="http://schemas.microsoft.com/office/powerpoint/2010/main" val="2029442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42EC9A-B65C-46AB-97BF-069F7678430F}"/>
              </a:ext>
            </a:extLst>
          </p:cNvPr>
          <p:cNvSpPr>
            <a:spLocks noGrp="1"/>
          </p:cNvSpPr>
          <p:nvPr>
            <p:ph type="title"/>
          </p:nvPr>
        </p:nvSpPr>
        <p:spPr/>
        <p:txBody>
          <a:bodyPr>
            <a:normAutofit/>
          </a:bodyPr>
          <a:lstStyle/>
          <a:p>
            <a:r>
              <a:rPr lang="fi-FI" sz="4000" dirty="0"/>
              <a:t>Matka julkiseen terveydenhuoltoon</a:t>
            </a:r>
          </a:p>
        </p:txBody>
      </p:sp>
      <p:sp>
        <p:nvSpPr>
          <p:cNvPr id="3" name="Sisällön paikkamerkki 2">
            <a:extLst>
              <a:ext uri="{FF2B5EF4-FFF2-40B4-BE49-F238E27FC236}">
                <a16:creationId xmlns:a16="http://schemas.microsoft.com/office/drawing/2014/main" id="{40213711-4627-4C88-BA25-1E08E97D9EC0}"/>
              </a:ext>
            </a:extLst>
          </p:cNvPr>
          <p:cNvSpPr>
            <a:spLocks noGrp="1"/>
          </p:cNvSpPr>
          <p:nvPr>
            <p:ph idx="1"/>
          </p:nvPr>
        </p:nvSpPr>
        <p:spPr/>
        <p:txBody>
          <a:bodyPr/>
          <a:lstStyle/>
          <a:p>
            <a:r>
              <a:rPr lang="fi-FI" dirty="0"/>
              <a:t>Kela korvaa matkat julkiseen terveydenhuoltoon hyvinvointialueen sisällä siihen yksikköön, josta asiakas hoidon saa</a:t>
            </a:r>
          </a:p>
          <a:p>
            <a:r>
              <a:rPr lang="fi-FI" dirty="0"/>
              <a:t>Julkiseen erikoissairaanhoitoon matkat korvataan hyvinvointialueen yliopistosairaalaan</a:t>
            </a:r>
          </a:p>
          <a:p>
            <a:r>
              <a:rPr lang="fi-FI" dirty="0"/>
              <a:t>Hyvinvointialueen antamaan maksusitoumukseen perustuvat matkat korvataan sinne, missä asiakas on hoidon saanut. </a:t>
            </a:r>
          </a:p>
          <a:p>
            <a:r>
              <a:rPr lang="fi-FI" b="0" i="0" dirty="0">
                <a:effectLst/>
              </a:rPr>
              <a:t>Kela ei enää korvaa koronavirustesteihin ja koronarokotuksiin liittyviä matkakuluja</a:t>
            </a:r>
          </a:p>
          <a:p>
            <a:endParaRPr lang="fi-FI" dirty="0"/>
          </a:p>
        </p:txBody>
      </p:sp>
      <p:sp>
        <p:nvSpPr>
          <p:cNvPr id="4" name="Päivämäärän paikkamerkki 3">
            <a:extLst>
              <a:ext uri="{FF2B5EF4-FFF2-40B4-BE49-F238E27FC236}">
                <a16:creationId xmlns:a16="http://schemas.microsoft.com/office/drawing/2014/main" id="{5EC7664A-8D0A-40DB-836F-338A7D4AC381}"/>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E2C42B0A-7940-4779-92FB-04A532EE672B}"/>
              </a:ext>
            </a:extLst>
          </p:cNvPr>
          <p:cNvSpPr>
            <a:spLocks noGrp="1"/>
          </p:cNvSpPr>
          <p:nvPr>
            <p:ph type="ftr" sz="quarter" idx="11"/>
          </p:nvPr>
        </p:nvSpPr>
        <p:spPr/>
        <p:txBody>
          <a:bodyPr/>
          <a:lstStyle/>
          <a:p>
            <a:r>
              <a:rPr lang="fi-FI" dirty="0"/>
              <a:t>Kela, Eteläinen vakuutuspiiri </a:t>
            </a:r>
          </a:p>
        </p:txBody>
      </p:sp>
      <p:sp>
        <p:nvSpPr>
          <p:cNvPr id="6" name="Dian numeron paikkamerkki 5">
            <a:extLst>
              <a:ext uri="{FF2B5EF4-FFF2-40B4-BE49-F238E27FC236}">
                <a16:creationId xmlns:a16="http://schemas.microsoft.com/office/drawing/2014/main" id="{822220C5-4772-4416-B496-B4507D53D66F}"/>
              </a:ext>
            </a:extLst>
          </p:cNvPr>
          <p:cNvSpPr>
            <a:spLocks noGrp="1"/>
          </p:cNvSpPr>
          <p:nvPr>
            <p:ph type="sldNum" sz="quarter" idx="12"/>
          </p:nvPr>
        </p:nvSpPr>
        <p:spPr/>
        <p:txBody>
          <a:bodyPr/>
          <a:lstStyle/>
          <a:p>
            <a:fld id="{9EBA239E-6AB2-44E0-B911-AA97346BF26B}" type="slidenum">
              <a:rPr lang="fi-FI" smtClean="0"/>
              <a:t>2</a:t>
            </a:fld>
            <a:endParaRPr lang="fi-FI"/>
          </a:p>
        </p:txBody>
      </p:sp>
    </p:spTree>
    <p:extLst>
      <p:ext uri="{BB962C8B-B14F-4D97-AF65-F5344CB8AC3E}">
        <p14:creationId xmlns:p14="http://schemas.microsoft.com/office/powerpoint/2010/main" val="645857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C8F8FE-891F-43E3-9F6D-896565E322BD}"/>
              </a:ext>
            </a:extLst>
          </p:cNvPr>
          <p:cNvSpPr>
            <a:spLocks noGrp="1"/>
          </p:cNvSpPr>
          <p:nvPr>
            <p:ph type="title"/>
          </p:nvPr>
        </p:nvSpPr>
        <p:spPr/>
        <p:txBody>
          <a:bodyPr/>
          <a:lstStyle/>
          <a:p>
            <a:r>
              <a:rPr lang="fi-FI" sz="4000" b="0" i="0" dirty="0">
                <a:effectLst/>
              </a:rPr>
              <a:t>Matka </a:t>
            </a:r>
            <a:r>
              <a:rPr lang="fi-FI" sz="4000" i="0" dirty="0">
                <a:effectLst/>
              </a:rPr>
              <a:t>yksityiseen</a:t>
            </a:r>
            <a:r>
              <a:rPr lang="fi-FI" sz="4000" b="0" i="0" dirty="0">
                <a:effectLst/>
              </a:rPr>
              <a:t> terveydenhoitoon</a:t>
            </a:r>
            <a:br>
              <a:rPr lang="fi-FI" b="0" i="0" dirty="0">
                <a:solidFill>
                  <a:srgbClr val="003580"/>
                </a:solidFill>
                <a:effectLst/>
                <a:latin typeface="Noto Sans" panose="020B0502040504020204" pitchFamily="34" charset="0"/>
              </a:rPr>
            </a:br>
            <a:endParaRPr lang="fi-FI" dirty="0"/>
          </a:p>
        </p:txBody>
      </p:sp>
      <p:sp>
        <p:nvSpPr>
          <p:cNvPr id="3" name="Sisällön paikkamerkki 2">
            <a:extLst>
              <a:ext uri="{FF2B5EF4-FFF2-40B4-BE49-F238E27FC236}">
                <a16:creationId xmlns:a16="http://schemas.microsoft.com/office/drawing/2014/main" id="{B4C4F3A6-8896-4A0D-BF5B-CDD2DA15F2C4}"/>
              </a:ext>
            </a:extLst>
          </p:cNvPr>
          <p:cNvSpPr>
            <a:spLocks noGrp="1"/>
          </p:cNvSpPr>
          <p:nvPr>
            <p:ph idx="1"/>
          </p:nvPr>
        </p:nvSpPr>
        <p:spPr>
          <a:xfrm>
            <a:off x="721242" y="1357792"/>
            <a:ext cx="10515600" cy="4351338"/>
          </a:xfrm>
        </p:spPr>
        <p:txBody>
          <a:bodyPr>
            <a:normAutofit fontScale="92500" lnSpcReduction="10000"/>
          </a:bodyPr>
          <a:lstStyle/>
          <a:p>
            <a:pPr algn="l"/>
            <a:r>
              <a:rPr lang="fi-FI" dirty="0">
                <a:solidFill>
                  <a:srgbClr val="171717"/>
                </a:solidFill>
              </a:rPr>
              <a:t>Y</a:t>
            </a:r>
            <a:r>
              <a:rPr lang="fi-FI" i="0" dirty="0">
                <a:solidFill>
                  <a:srgbClr val="171717"/>
                </a:solidFill>
                <a:effectLst/>
              </a:rPr>
              <a:t>ksityiseen terveydenhuoltoon tehdyt matkat kor</a:t>
            </a:r>
            <a:r>
              <a:rPr lang="fi-FI" dirty="0">
                <a:solidFill>
                  <a:srgbClr val="171717"/>
                </a:solidFill>
              </a:rPr>
              <a:t>vataan</a:t>
            </a:r>
            <a:r>
              <a:rPr lang="fi-FI" i="0" dirty="0">
                <a:solidFill>
                  <a:srgbClr val="171717"/>
                </a:solidFill>
                <a:effectLst/>
              </a:rPr>
              <a:t> vain, jos siellä </a:t>
            </a:r>
            <a:r>
              <a:rPr lang="fi-FI" dirty="0">
                <a:solidFill>
                  <a:srgbClr val="171717"/>
                </a:solidFill>
              </a:rPr>
              <a:t>annettu</a:t>
            </a:r>
            <a:r>
              <a:rPr lang="fi-FI" i="0" dirty="0">
                <a:solidFill>
                  <a:srgbClr val="171717"/>
                </a:solidFill>
                <a:effectLst/>
              </a:rPr>
              <a:t> hoito on Kela-korvattavaa</a:t>
            </a:r>
            <a:r>
              <a:rPr lang="fi-FI" b="0" i="0" dirty="0">
                <a:solidFill>
                  <a:srgbClr val="171717"/>
                </a:solidFill>
                <a:effectLst/>
              </a:rPr>
              <a:t>. Yksityisen sairaanhoidon Kela-korvaukset muuttuvat 1.1.2023. </a:t>
            </a:r>
            <a:r>
              <a:rPr lang="fi-FI" b="0" i="0" u="none" strike="noStrike" dirty="0">
                <a:solidFill>
                  <a:srgbClr val="2A69C5"/>
                </a:solidFill>
                <a:effectLst/>
                <a:hlinkClick r:id="rId3"/>
              </a:rPr>
              <a:t>Tarkista ennen matkan tilaamista, onko saamasi hoito Kela-korvattavaa</a:t>
            </a:r>
            <a:r>
              <a:rPr lang="fi-FI" b="0" i="0" dirty="0">
                <a:solidFill>
                  <a:srgbClr val="171717"/>
                </a:solidFill>
                <a:effectLst/>
              </a:rPr>
              <a:t>. </a:t>
            </a:r>
          </a:p>
          <a:p>
            <a:pPr marL="0" indent="0" algn="l">
              <a:buNone/>
            </a:pPr>
            <a:endParaRPr lang="fi-FI" sz="2200" b="0" i="0" dirty="0">
              <a:solidFill>
                <a:srgbClr val="171717"/>
              </a:solidFill>
              <a:effectLst/>
            </a:endParaRPr>
          </a:p>
          <a:p>
            <a:pPr marL="0" indent="0" algn="l">
              <a:buNone/>
            </a:pPr>
            <a:r>
              <a:rPr lang="fi-FI" sz="4300" b="0" i="0" dirty="0">
                <a:effectLst/>
                <a:latin typeface="+mj-lt"/>
              </a:rPr>
              <a:t>Maksusitoumus, palveluseteli tai Kelan kuntoutus</a:t>
            </a:r>
          </a:p>
          <a:p>
            <a:pPr algn="l"/>
            <a:r>
              <a:rPr lang="fi-FI" dirty="0">
                <a:solidFill>
                  <a:srgbClr val="171717"/>
                </a:solidFill>
              </a:rPr>
              <a:t>H</a:t>
            </a:r>
            <a:r>
              <a:rPr lang="fi-FI" b="0" i="0" dirty="0">
                <a:solidFill>
                  <a:srgbClr val="171717"/>
                </a:solidFill>
                <a:effectLst/>
              </a:rPr>
              <a:t>yvinvointialueen antamaan maksusitoumukseen tai palveluseteliin perustuvat matkat yksityiseen terveydenhuoltoon</a:t>
            </a:r>
            <a:r>
              <a:rPr lang="fi-FI" dirty="0">
                <a:solidFill>
                  <a:srgbClr val="171717"/>
                </a:solidFill>
              </a:rPr>
              <a:t> </a:t>
            </a:r>
            <a:r>
              <a:rPr lang="fi-FI" b="0" i="0" dirty="0">
                <a:solidFill>
                  <a:srgbClr val="171717"/>
                </a:solidFill>
                <a:effectLst/>
              </a:rPr>
              <a:t>korvataan sinne, mistä </a:t>
            </a:r>
            <a:r>
              <a:rPr lang="fi-FI" dirty="0">
                <a:solidFill>
                  <a:srgbClr val="171717"/>
                </a:solidFill>
              </a:rPr>
              <a:t>hoito on saatu</a:t>
            </a:r>
            <a:r>
              <a:rPr lang="fi-FI" b="0" i="0" dirty="0">
                <a:solidFill>
                  <a:srgbClr val="171717"/>
                </a:solidFill>
                <a:effectLst/>
              </a:rPr>
              <a:t>. Tällöin </a:t>
            </a:r>
            <a:r>
              <a:rPr lang="fi-FI" dirty="0">
                <a:solidFill>
                  <a:srgbClr val="171717"/>
                </a:solidFill>
              </a:rPr>
              <a:t>asiakkaan</a:t>
            </a:r>
            <a:r>
              <a:rPr lang="fi-FI" b="0" i="0" dirty="0">
                <a:solidFill>
                  <a:srgbClr val="171717"/>
                </a:solidFill>
                <a:effectLst/>
              </a:rPr>
              <a:t> pitää kertoa taksin tilauspuhelussa, että hoitoon on maksusitoumus tai palveluseteli.  Matkat korvataan myös, jos </a:t>
            </a:r>
            <a:r>
              <a:rPr lang="fi-FI" dirty="0">
                <a:solidFill>
                  <a:srgbClr val="171717"/>
                </a:solidFill>
              </a:rPr>
              <a:t>asiakkaalla</a:t>
            </a:r>
            <a:r>
              <a:rPr lang="fi-FI" b="0" i="0" dirty="0">
                <a:solidFill>
                  <a:srgbClr val="171717"/>
                </a:solidFill>
                <a:effectLst/>
              </a:rPr>
              <a:t> Kelan kuntoutuspäätös, esimerkiksi fysioterapiaan.</a:t>
            </a:r>
          </a:p>
          <a:p>
            <a:endParaRPr lang="fi-FI" dirty="0"/>
          </a:p>
        </p:txBody>
      </p:sp>
      <p:sp>
        <p:nvSpPr>
          <p:cNvPr id="4" name="Päivämäärän paikkamerkki 3">
            <a:extLst>
              <a:ext uri="{FF2B5EF4-FFF2-40B4-BE49-F238E27FC236}">
                <a16:creationId xmlns:a16="http://schemas.microsoft.com/office/drawing/2014/main" id="{7ABEB6E4-5E87-4698-AC9E-90F819A250D3}"/>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81EFED61-F6D8-42F0-9FA1-283C7E53ECE2}"/>
              </a:ext>
            </a:extLst>
          </p:cNvPr>
          <p:cNvSpPr>
            <a:spLocks noGrp="1"/>
          </p:cNvSpPr>
          <p:nvPr>
            <p:ph type="ftr" sz="quarter" idx="11"/>
          </p:nvPr>
        </p:nvSpPr>
        <p:spPr/>
        <p:txBody>
          <a:bodyPr/>
          <a:lstStyle/>
          <a:p>
            <a:r>
              <a:rPr lang="fi-FI" dirty="0"/>
              <a:t>Kela, Eteläinen vakuutuspiiri </a:t>
            </a:r>
          </a:p>
        </p:txBody>
      </p:sp>
      <p:sp>
        <p:nvSpPr>
          <p:cNvPr id="6" name="Dian numeron paikkamerkki 5">
            <a:extLst>
              <a:ext uri="{FF2B5EF4-FFF2-40B4-BE49-F238E27FC236}">
                <a16:creationId xmlns:a16="http://schemas.microsoft.com/office/drawing/2014/main" id="{3F850EE5-3E60-4634-AB48-0D756EAB4C3E}"/>
              </a:ext>
            </a:extLst>
          </p:cNvPr>
          <p:cNvSpPr>
            <a:spLocks noGrp="1"/>
          </p:cNvSpPr>
          <p:nvPr>
            <p:ph type="sldNum" sz="quarter" idx="12"/>
          </p:nvPr>
        </p:nvSpPr>
        <p:spPr/>
        <p:txBody>
          <a:bodyPr/>
          <a:lstStyle/>
          <a:p>
            <a:fld id="{9EBA239E-6AB2-44E0-B911-AA97346BF26B}" type="slidenum">
              <a:rPr lang="fi-FI" smtClean="0"/>
              <a:t>3</a:t>
            </a:fld>
            <a:endParaRPr lang="fi-FI"/>
          </a:p>
        </p:txBody>
      </p:sp>
    </p:spTree>
    <p:extLst>
      <p:ext uri="{BB962C8B-B14F-4D97-AF65-F5344CB8AC3E}">
        <p14:creationId xmlns:p14="http://schemas.microsoft.com/office/powerpoint/2010/main" val="2898255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6CCC2C7-2BFD-6C6C-7F2A-E79B62ACFDA1}"/>
              </a:ext>
            </a:extLst>
          </p:cNvPr>
          <p:cNvSpPr>
            <a:spLocks noGrp="1"/>
          </p:cNvSpPr>
          <p:nvPr>
            <p:ph type="body" sz="quarter" idx="14"/>
          </p:nvPr>
        </p:nvSpPr>
        <p:spPr/>
        <p:txBody>
          <a:bodyPr>
            <a:normAutofit/>
          </a:bodyPr>
          <a:lstStyle/>
          <a:p>
            <a:pPr algn="ctr"/>
            <a:r>
              <a:rPr lang="fi-FI" sz="5400" dirty="0">
                <a:latin typeface="Segoe UI Semilight" panose="020B0402040204020203" pitchFamily="34" charset="0"/>
                <a:cs typeface="Segoe UI Semilight" panose="020B0402040204020203" pitchFamily="34" charset="0"/>
              </a:rPr>
              <a:t>Kelan korvaamien taksimatkojen tilanne lokakuussa 2023</a:t>
            </a:r>
            <a:endParaRPr lang="en-FI" sz="4000" dirty="0"/>
          </a:p>
        </p:txBody>
      </p:sp>
      <p:sp>
        <p:nvSpPr>
          <p:cNvPr id="3" name="Päivämäärän paikkamerkki 2">
            <a:extLst>
              <a:ext uri="{FF2B5EF4-FFF2-40B4-BE49-F238E27FC236}">
                <a16:creationId xmlns:a16="http://schemas.microsoft.com/office/drawing/2014/main" id="{9BBD665D-1CCA-497B-B7AD-E0ACF566A34F}"/>
              </a:ext>
            </a:extLst>
          </p:cNvPr>
          <p:cNvSpPr>
            <a:spLocks noGrp="1"/>
          </p:cNvSpPr>
          <p:nvPr>
            <p:ph type="dt" sz="half" idx="10"/>
          </p:nvPr>
        </p:nvSpPr>
        <p:spPr/>
        <p:txBody>
          <a:bodyPr/>
          <a:lstStyle/>
          <a:p>
            <a:r>
              <a:rPr lang="fi-FI" dirty="0"/>
              <a:t>8.11.2023</a:t>
            </a:r>
          </a:p>
        </p:txBody>
      </p:sp>
      <p:sp>
        <p:nvSpPr>
          <p:cNvPr id="4" name="Alatunnisteen paikkamerkki 3">
            <a:extLst>
              <a:ext uri="{FF2B5EF4-FFF2-40B4-BE49-F238E27FC236}">
                <a16:creationId xmlns:a16="http://schemas.microsoft.com/office/drawing/2014/main" id="{3F9C0C2C-32F9-4C59-AC76-3B22E595C4C4}"/>
              </a:ext>
            </a:extLst>
          </p:cNvPr>
          <p:cNvSpPr>
            <a:spLocks noGrp="1"/>
          </p:cNvSpPr>
          <p:nvPr>
            <p:ph type="ftr" sz="quarter" idx="11"/>
          </p:nvPr>
        </p:nvSpPr>
        <p:spPr/>
        <p:txBody>
          <a:bodyPr/>
          <a:lstStyle/>
          <a:p>
            <a:r>
              <a:rPr lang="fi-FI" dirty="0"/>
              <a:t>Kela, Eteläinen vakuutuspiiri </a:t>
            </a:r>
          </a:p>
        </p:txBody>
      </p:sp>
      <p:sp>
        <p:nvSpPr>
          <p:cNvPr id="5" name="Dian numeron paikkamerkki 4">
            <a:extLst>
              <a:ext uri="{FF2B5EF4-FFF2-40B4-BE49-F238E27FC236}">
                <a16:creationId xmlns:a16="http://schemas.microsoft.com/office/drawing/2014/main" id="{EF57AD4E-4AE6-4695-B727-9EFFFBAA47F9}"/>
              </a:ext>
            </a:extLst>
          </p:cNvPr>
          <p:cNvSpPr>
            <a:spLocks noGrp="1"/>
          </p:cNvSpPr>
          <p:nvPr>
            <p:ph type="sldNum" sz="quarter" idx="12"/>
          </p:nvPr>
        </p:nvSpPr>
        <p:spPr/>
        <p:txBody>
          <a:bodyPr/>
          <a:lstStyle/>
          <a:p>
            <a:fld id="{89691DCA-D96E-46D4-9980-4E905144BA5C}" type="slidenum">
              <a:rPr lang="fi-FI" smtClean="0"/>
              <a:pPr/>
              <a:t>4</a:t>
            </a:fld>
            <a:endParaRPr lang="fi-FI" dirty="0"/>
          </a:p>
        </p:txBody>
      </p:sp>
    </p:spTree>
    <p:extLst>
      <p:ext uri="{BB962C8B-B14F-4D97-AF65-F5344CB8AC3E}">
        <p14:creationId xmlns:p14="http://schemas.microsoft.com/office/powerpoint/2010/main" val="4068636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78975" y="742362"/>
            <a:ext cx="11161240" cy="5073648"/>
          </a:xfrm>
        </p:spPr>
        <p:txBody>
          <a:bodyPr>
            <a:normAutofit fontScale="62500" lnSpcReduction="20000"/>
          </a:bodyPr>
          <a:lstStyle/>
          <a:p>
            <a:pPr marL="0" indent="0">
              <a:buNone/>
            </a:pPr>
            <a:endParaRPr lang="fi-FI" sz="2400" dirty="0">
              <a:latin typeface="Segoe UI Semilight" panose="020B0402040204020203" pitchFamily="34" charset="0"/>
              <a:cs typeface="Segoe UI Semilight" panose="020B0402040204020203" pitchFamily="34" charset="0"/>
            </a:endParaRPr>
          </a:p>
          <a:p>
            <a:r>
              <a:rPr lang="fi-FI" sz="4200" dirty="0">
                <a:cs typeface="Segoe UI Semilight" panose="020B0402040204020203" pitchFamily="34" charset="0"/>
              </a:rPr>
              <a:t>Jokaisessa maakunnassa on 2 palveluntuottajaa tuottamassa kokonaisvaltaista palvelua, lukuun ottamatta Ahvenanmaan maakuntaa.</a:t>
            </a:r>
          </a:p>
          <a:p>
            <a:pPr lvl="1"/>
            <a:r>
              <a:rPr lang="fi-FI" sz="3200" dirty="0">
                <a:cs typeface="Segoe UI Semilight" panose="020B0402040204020203" pitchFamily="34" charset="0"/>
              </a:rPr>
              <a:t>Asiakas voi valita kummalta palveluntuottajalta tilaa matkan</a:t>
            </a:r>
          </a:p>
          <a:p>
            <a:pPr lvl="1"/>
            <a:r>
              <a:rPr lang="fi-FI" sz="3200" dirty="0">
                <a:cs typeface="Segoe UI Semilight" panose="020B0402040204020203" pitchFamily="34" charset="0"/>
              </a:rPr>
              <a:t>Kuulo- tai puhevammaiset voivat tilata Kelan korvaaman taksimatkan tekstiviestillä sen jälkeen, kun asiakas on ensin puhelimitse ollut yhteydessä valitsemaansa tilausvälityskeskukseen</a:t>
            </a:r>
          </a:p>
          <a:p>
            <a:pPr lvl="1"/>
            <a:r>
              <a:rPr lang="fi-FI" sz="3200" dirty="0">
                <a:cs typeface="Segoe UI Semilight" panose="020B0402040204020203" pitchFamily="34" charset="0"/>
              </a:rPr>
              <a:t>Asiakas saa halutessaan tekstiviestillä tiedon, kun taksi on hyväksynyt matkatilauksen</a:t>
            </a:r>
          </a:p>
          <a:p>
            <a:r>
              <a:rPr lang="fi-FI" sz="4200" dirty="0">
                <a:cs typeface="Segoe UI Semilight" panose="020B0402040204020203" pitchFamily="34" charset="0"/>
              </a:rPr>
              <a:t>Palvelu sujuu pääosin sopimuksen mukaisella tasolla</a:t>
            </a:r>
          </a:p>
          <a:p>
            <a:pPr lvl="1"/>
            <a:r>
              <a:rPr lang="fi-FI" sz="3200" dirty="0">
                <a:cs typeface="Segoe UI Semilight" panose="020B0402040204020203" pitchFamily="34" charset="0"/>
              </a:rPr>
              <a:t>Palveluntuottajat raportoivat kuukausittain toiminnasta Kelalle sisältäen muun muassa matkat, jotka eivät toteutuneet tilauksen mukaisesti</a:t>
            </a:r>
            <a:endParaRPr lang="fi-FI" sz="3200" b="0" i="0" u="none" strike="noStrike" baseline="0" dirty="0">
              <a:cs typeface="Segoe UI Semilight" panose="020B0402040204020203" pitchFamily="34" charset="0"/>
            </a:endParaRPr>
          </a:p>
          <a:p>
            <a:pPr lvl="2"/>
            <a:r>
              <a:rPr lang="fi-FI" sz="2900" dirty="0">
                <a:cs typeface="Segoe UI Semilight" panose="020B0402040204020203" pitchFamily="34" charset="0"/>
              </a:rPr>
              <a:t>Suurimmat ongelmat: lyhyet matkat kaupunkialueilla, haja-asutusseudun matkat ja esteettömän kaluston saatavuus; keskustelua käydään </a:t>
            </a:r>
            <a:r>
              <a:rPr lang="fi-FI" sz="2900" dirty="0" err="1">
                <a:cs typeface="Segoe UI Semilight" panose="020B0402040204020203" pitchFamily="34" charset="0"/>
              </a:rPr>
              <a:t>STM:n</a:t>
            </a:r>
            <a:r>
              <a:rPr lang="fi-FI" sz="2900" dirty="0">
                <a:cs typeface="Segoe UI Semilight" panose="020B0402040204020203" pitchFamily="34" charset="0"/>
              </a:rPr>
              <a:t> kanssa </a:t>
            </a:r>
          </a:p>
          <a:p>
            <a:pPr lvl="2"/>
            <a:r>
              <a:rPr lang="fi-FI" sz="2900" dirty="0">
                <a:cs typeface="Segoe UI Semilight" panose="020B0402040204020203" pitchFamily="34" charset="0"/>
              </a:rPr>
              <a:t>Isoilla maakunta-alueilla palvelussa enemmän puutteita kuin pienillä alueilla</a:t>
            </a:r>
          </a:p>
          <a:p>
            <a:r>
              <a:rPr lang="fi-FI" sz="4200" dirty="0">
                <a:cs typeface="Segoe UI Semilight" panose="020B0402040204020203" pitchFamily="34" charset="0"/>
              </a:rPr>
              <a:t>Yhteistyö palveluntuottajien kanssa on jatkuvaa ja toimivaa</a:t>
            </a:r>
          </a:p>
          <a:p>
            <a:pPr lvl="1"/>
            <a:r>
              <a:rPr lang="fi-FI" sz="3200" dirty="0">
                <a:cs typeface="Segoe UI Semilight" panose="020B0402040204020203" pitchFamily="34" charset="0"/>
              </a:rPr>
              <a:t>Palveluntuottajat ovat mukautuneet joustavasti kesken hankintakauden tulleisiin lakimuutoksiin (koronaan liittyvät matkojen muutokset sekä yksityisen hoidon korvausten rajoittaminen)</a:t>
            </a:r>
          </a:p>
          <a:p>
            <a:r>
              <a:rPr lang="fi-FI" sz="4200" dirty="0">
                <a:cs typeface="Segoe UI Semilight" panose="020B0402040204020203" pitchFamily="34" charset="0"/>
              </a:rPr>
              <a:t>Kela on käyttänyt sanktioita aina, kun palvelu ei ole ollut sopimuksen mukaista</a:t>
            </a:r>
          </a:p>
        </p:txBody>
      </p:sp>
      <p:sp>
        <p:nvSpPr>
          <p:cNvPr id="4" name="Päivämäärän paikkamerkki 3">
            <a:extLst>
              <a:ext uri="{FF2B5EF4-FFF2-40B4-BE49-F238E27FC236}">
                <a16:creationId xmlns:a16="http://schemas.microsoft.com/office/drawing/2014/main" id="{5034F097-DCCF-4825-B6AA-13C9FA0C817D}"/>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C51C9DB8-8F22-4D53-B560-933CE638112B}"/>
              </a:ext>
            </a:extLst>
          </p:cNvPr>
          <p:cNvSpPr>
            <a:spLocks noGrp="1"/>
          </p:cNvSpPr>
          <p:nvPr>
            <p:ph type="ftr" sz="quarter" idx="11"/>
          </p:nvPr>
        </p:nvSpPr>
        <p:spPr/>
        <p:txBody>
          <a:bodyPr/>
          <a:lstStyle/>
          <a:p>
            <a:r>
              <a:rPr lang="fi-FI" dirty="0"/>
              <a:t>Kela, Eteläinen vakuutuspiiri</a:t>
            </a:r>
          </a:p>
        </p:txBody>
      </p:sp>
      <p:sp>
        <p:nvSpPr>
          <p:cNvPr id="6" name="Dian numeron paikkamerkki 5">
            <a:extLst>
              <a:ext uri="{FF2B5EF4-FFF2-40B4-BE49-F238E27FC236}">
                <a16:creationId xmlns:a16="http://schemas.microsoft.com/office/drawing/2014/main" id="{742BC4BC-0102-49DE-845A-CBD4FBE6B99E}"/>
              </a:ext>
            </a:extLst>
          </p:cNvPr>
          <p:cNvSpPr>
            <a:spLocks noGrp="1"/>
          </p:cNvSpPr>
          <p:nvPr>
            <p:ph type="sldNum" sz="quarter" idx="12"/>
          </p:nvPr>
        </p:nvSpPr>
        <p:spPr/>
        <p:txBody>
          <a:bodyPr/>
          <a:lstStyle/>
          <a:p>
            <a:fld id="{9EBA239E-6AB2-44E0-B911-AA97346BF26B}" type="slidenum">
              <a:rPr lang="fi-FI" smtClean="0"/>
              <a:t>5</a:t>
            </a:fld>
            <a:endParaRPr lang="fi-FI"/>
          </a:p>
        </p:txBody>
      </p:sp>
    </p:spTree>
    <p:extLst>
      <p:ext uri="{BB962C8B-B14F-4D97-AF65-F5344CB8AC3E}">
        <p14:creationId xmlns:p14="http://schemas.microsoft.com/office/powerpoint/2010/main" val="2482682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22015E4D-41D3-4E2D-A8DE-79DF1E44F918}"/>
              </a:ext>
            </a:extLst>
          </p:cNvPr>
          <p:cNvSpPr>
            <a:spLocks noGrp="1"/>
          </p:cNvSpPr>
          <p:nvPr>
            <p:ph idx="1"/>
          </p:nvPr>
        </p:nvSpPr>
        <p:spPr>
          <a:xfrm>
            <a:off x="838200" y="691116"/>
            <a:ext cx="10515600" cy="5178056"/>
          </a:xfrm>
        </p:spPr>
        <p:txBody>
          <a:bodyPr>
            <a:normAutofit lnSpcReduction="10000"/>
          </a:bodyPr>
          <a:lstStyle/>
          <a:p>
            <a:r>
              <a:rPr lang="fi-FI" sz="2600" dirty="0">
                <a:cs typeface="Segoe UI Semilight" panose="020B0402040204020203" pitchFamily="34" charset="0"/>
              </a:rPr>
              <a:t>Nykyinen sopimuskausi kestää vuoden 2024 loppuun, mahdollisuus käyttää 1+1 optiovuosia</a:t>
            </a:r>
          </a:p>
          <a:p>
            <a:r>
              <a:rPr lang="fi-FI" sz="2600" dirty="0">
                <a:cs typeface="Segoe UI Semilight" panose="020B0402040204020203" pitchFamily="34" charset="0"/>
              </a:rPr>
              <a:t>Kaikilta kuljettajilta vaaditaan vapaaehtoista erityisryhmien kuljettajakoulutuksen suorittamista 1.1.2024 mennessä</a:t>
            </a:r>
          </a:p>
          <a:p>
            <a:pPr lvl="1"/>
            <a:r>
              <a:rPr lang="fi-FI" sz="2000" dirty="0">
                <a:cs typeface="Segoe UI Semilight" panose="020B0402040204020203" pitchFamily="34" charset="0"/>
              </a:rPr>
              <a:t>Kelan korvaamaa matkaa ei saa välittää tämän jälkeen  sellaiselle kuljettajalle, joka ei ole suorittanut </a:t>
            </a:r>
            <a:r>
              <a:rPr lang="fi-FI" sz="2000" dirty="0" err="1">
                <a:cs typeface="Segoe UI Semilight" panose="020B0402040204020203" pitchFamily="34" charset="0"/>
              </a:rPr>
              <a:t>ko</a:t>
            </a:r>
            <a:r>
              <a:rPr lang="fi-FI" sz="2000" dirty="0">
                <a:cs typeface="Segoe UI Semilight" panose="020B0402040204020203" pitchFamily="34" charset="0"/>
              </a:rPr>
              <a:t> koulutusta. Koulutuksella varmistetaan se, että asiakkaan saama palvelu on luotettavaa ja turvallista.</a:t>
            </a:r>
            <a:endParaRPr lang="fi-FI" sz="3200" dirty="0">
              <a:cs typeface="Segoe UI Semilight" panose="020B0402040204020203" pitchFamily="34" charset="0"/>
            </a:endParaRPr>
          </a:p>
          <a:p>
            <a:pPr lvl="1"/>
            <a:r>
              <a:rPr lang="fi-FI" sz="2000" dirty="0">
                <a:cs typeface="Segoe UI Semilight" panose="020B0402040204020203" pitchFamily="34" charset="0"/>
              </a:rPr>
              <a:t>Koulutukseen sisältyy muun muassa paikan päällä tapahtuvaa apuvälineiden käytön opastusta (esimerkkinä pyörätuolin ja paarien oikeaa kiinnitystapaa autossa). Lisäksi koulutukseen sisältyy asiakkaan kohtaamiseen liittyvää opastusta, esimerkkinä aistivammaisten henkilöiden avustaminen.</a:t>
            </a:r>
            <a:endParaRPr lang="fi-FI" sz="4000" dirty="0">
              <a:cs typeface="Segoe UI Semilight" panose="020B0402040204020203" pitchFamily="34" charset="0"/>
            </a:endParaRPr>
          </a:p>
          <a:p>
            <a:r>
              <a:rPr lang="fi-FI" sz="2600" dirty="0">
                <a:cs typeface="Segoe UI Semilight" panose="020B0402040204020203" pitchFamily="34" charset="0"/>
              </a:rPr>
              <a:t>Hyvinvointialueilla tapahtuva palveluverkon uudistaminen vaikuttaa myös matkojen tuottamiseen (matkat pitenevät tai suuntautuvat toisin kuin hankintakauden alussa)</a:t>
            </a:r>
          </a:p>
          <a:p>
            <a:r>
              <a:rPr lang="fi-FI" sz="2600" dirty="0">
                <a:cs typeface="Segoe UI Semilight" panose="020B0402040204020203" pitchFamily="34" charset="0"/>
              </a:rPr>
              <a:t>Matkojen yhdistely aloitettiin uudelleen 1.9.2022</a:t>
            </a:r>
          </a:p>
        </p:txBody>
      </p:sp>
      <p:sp>
        <p:nvSpPr>
          <p:cNvPr id="4" name="Päivämäärän paikkamerkki 3">
            <a:extLst>
              <a:ext uri="{FF2B5EF4-FFF2-40B4-BE49-F238E27FC236}">
                <a16:creationId xmlns:a16="http://schemas.microsoft.com/office/drawing/2014/main" id="{5C965F1A-A13B-4284-9357-9EBDB9A37025}"/>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BD997EA8-8F3C-43AF-8475-2FF49272A6D5}"/>
              </a:ext>
            </a:extLst>
          </p:cNvPr>
          <p:cNvSpPr>
            <a:spLocks noGrp="1"/>
          </p:cNvSpPr>
          <p:nvPr>
            <p:ph type="ftr" sz="quarter" idx="11"/>
          </p:nvPr>
        </p:nvSpPr>
        <p:spPr/>
        <p:txBody>
          <a:bodyPr/>
          <a:lstStyle/>
          <a:p>
            <a:r>
              <a:rPr lang="fi-FI" dirty="0"/>
              <a:t>Kela, Eteläinen vakuutuspiiri </a:t>
            </a:r>
          </a:p>
        </p:txBody>
      </p:sp>
      <p:sp>
        <p:nvSpPr>
          <p:cNvPr id="6" name="Dian numeron paikkamerkki 5">
            <a:extLst>
              <a:ext uri="{FF2B5EF4-FFF2-40B4-BE49-F238E27FC236}">
                <a16:creationId xmlns:a16="http://schemas.microsoft.com/office/drawing/2014/main" id="{2605502D-F767-409E-AA33-2E0826F48ECC}"/>
              </a:ext>
            </a:extLst>
          </p:cNvPr>
          <p:cNvSpPr>
            <a:spLocks noGrp="1"/>
          </p:cNvSpPr>
          <p:nvPr>
            <p:ph type="sldNum" sz="quarter" idx="12"/>
          </p:nvPr>
        </p:nvSpPr>
        <p:spPr/>
        <p:txBody>
          <a:bodyPr/>
          <a:lstStyle/>
          <a:p>
            <a:fld id="{9EBA239E-6AB2-44E0-B911-AA97346BF26B}" type="slidenum">
              <a:rPr lang="fi-FI" smtClean="0"/>
              <a:t>6</a:t>
            </a:fld>
            <a:endParaRPr lang="fi-FI"/>
          </a:p>
        </p:txBody>
      </p:sp>
    </p:spTree>
    <p:extLst>
      <p:ext uri="{BB962C8B-B14F-4D97-AF65-F5344CB8AC3E}">
        <p14:creationId xmlns:p14="http://schemas.microsoft.com/office/powerpoint/2010/main" val="2492530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3A8EF7C-0931-4334-91B0-EFAC0F7D4E1B}"/>
              </a:ext>
            </a:extLst>
          </p:cNvPr>
          <p:cNvSpPr>
            <a:spLocks noGrp="1"/>
          </p:cNvSpPr>
          <p:nvPr>
            <p:ph type="title"/>
          </p:nvPr>
        </p:nvSpPr>
        <p:spPr>
          <a:xfrm>
            <a:off x="838200" y="365125"/>
            <a:ext cx="10515600" cy="1304187"/>
          </a:xfrm>
        </p:spPr>
        <p:txBody>
          <a:bodyPr/>
          <a:lstStyle/>
          <a:p>
            <a:r>
              <a:rPr lang="fi-FI" sz="4000" b="0" i="0" dirty="0">
                <a:effectLst/>
              </a:rPr>
              <a:t>Matkojen yhdistely</a:t>
            </a:r>
            <a:br>
              <a:rPr lang="fi-FI" b="0" i="0" dirty="0">
                <a:solidFill>
                  <a:srgbClr val="003580"/>
                </a:solidFill>
                <a:effectLst/>
                <a:latin typeface="Noto Sans" panose="020B0502040504020204" pitchFamily="34" charset="0"/>
              </a:rPr>
            </a:br>
            <a:endParaRPr lang="fi-FI" dirty="0"/>
          </a:p>
        </p:txBody>
      </p:sp>
      <p:sp>
        <p:nvSpPr>
          <p:cNvPr id="3" name="Sisällön paikkamerkki 2">
            <a:extLst>
              <a:ext uri="{FF2B5EF4-FFF2-40B4-BE49-F238E27FC236}">
                <a16:creationId xmlns:a16="http://schemas.microsoft.com/office/drawing/2014/main" id="{C201D835-BE25-40A7-AE94-9335E5E6E1AF}"/>
              </a:ext>
            </a:extLst>
          </p:cNvPr>
          <p:cNvSpPr>
            <a:spLocks noGrp="1"/>
          </p:cNvSpPr>
          <p:nvPr>
            <p:ph idx="1"/>
          </p:nvPr>
        </p:nvSpPr>
        <p:spPr>
          <a:xfrm>
            <a:off x="838200" y="1148316"/>
            <a:ext cx="10515600" cy="4869158"/>
          </a:xfrm>
        </p:spPr>
        <p:txBody>
          <a:bodyPr>
            <a:noAutofit/>
          </a:bodyPr>
          <a:lstStyle/>
          <a:p>
            <a:pPr algn="l"/>
            <a:r>
              <a:rPr lang="fi-FI" sz="2600" b="0" i="0" dirty="0">
                <a:solidFill>
                  <a:srgbClr val="171717"/>
                </a:solidFill>
                <a:effectLst/>
              </a:rPr>
              <a:t>Tilatussa kuljetuksessa voi olla myös muita terveydenhuoltoon matkustavia asiakkaita.</a:t>
            </a:r>
          </a:p>
          <a:p>
            <a:pPr algn="l"/>
            <a:r>
              <a:rPr lang="fi-FI" sz="2600" b="0" i="0" dirty="0">
                <a:solidFill>
                  <a:srgbClr val="171717"/>
                </a:solidFill>
                <a:effectLst/>
              </a:rPr>
              <a:t>Yhdistelyn vuoksi </a:t>
            </a:r>
            <a:r>
              <a:rPr lang="fi-FI" sz="2600" dirty="0">
                <a:solidFill>
                  <a:srgbClr val="171717"/>
                </a:solidFill>
              </a:rPr>
              <a:t>asiakas voi</a:t>
            </a:r>
            <a:r>
              <a:rPr lang="fi-FI" sz="2600" b="0" i="0" dirty="0">
                <a:solidFill>
                  <a:srgbClr val="171717"/>
                </a:solidFill>
                <a:effectLst/>
              </a:rPr>
              <a:t> olla perillä terveydenhuollon yksikössä 1 tunti ennen vastaanottoaikaa</a:t>
            </a:r>
          </a:p>
          <a:p>
            <a:pPr algn="l">
              <a:buFont typeface="Arial" panose="020B0604020202020204" pitchFamily="34" charset="0"/>
              <a:buChar char="•"/>
            </a:pPr>
            <a:r>
              <a:rPr lang="fi-FI" sz="2600" dirty="0">
                <a:solidFill>
                  <a:srgbClr val="171717"/>
                </a:solidFill>
              </a:rPr>
              <a:t>Paluukyytiä voi</a:t>
            </a:r>
            <a:r>
              <a:rPr lang="fi-FI" sz="2600" b="0" i="0" dirty="0">
                <a:solidFill>
                  <a:srgbClr val="171717"/>
                </a:solidFill>
                <a:effectLst/>
              </a:rPr>
              <a:t> joutua odottamaan 1 tunnin. Jos </a:t>
            </a:r>
            <a:r>
              <a:rPr lang="fi-FI" sz="2600" dirty="0">
                <a:solidFill>
                  <a:srgbClr val="171717"/>
                </a:solidFill>
              </a:rPr>
              <a:t>asiakas on</a:t>
            </a:r>
            <a:r>
              <a:rPr lang="fi-FI" sz="2600" b="0" i="0" dirty="0">
                <a:solidFill>
                  <a:srgbClr val="171717"/>
                </a:solidFill>
                <a:effectLst/>
              </a:rPr>
              <a:t> tilannut paluukyydin vähintään 1 tunti ennen paluuaikaa, </a:t>
            </a:r>
            <a:r>
              <a:rPr lang="fi-FI" sz="2600" dirty="0">
                <a:solidFill>
                  <a:srgbClr val="171717"/>
                </a:solidFill>
              </a:rPr>
              <a:t>ylimääräiseen odotusaikaan </a:t>
            </a:r>
            <a:r>
              <a:rPr lang="fi-FI" sz="2600" b="0" i="0" dirty="0">
                <a:solidFill>
                  <a:srgbClr val="171717"/>
                </a:solidFill>
                <a:effectLst/>
              </a:rPr>
              <a:t>ei tarvitse varautua.</a:t>
            </a:r>
          </a:p>
          <a:p>
            <a:pPr algn="l">
              <a:buFont typeface="Arial" panose="020B0604020202020204" pitchFamily="34" charset="0"/>
              <a:buChar char="•"/>
            </a:pPr>
            <a:r>
              <a:rPr lang="fi-FI" sz="2600" dirty="0">
                <a:solidFill>
                  <a:srgbClr val="171717"/>
                </a:solidFill>
              </a:rPr>
              <a:t>M</a:t>
            </a:r>
            <a:r>
              <a:rPr lang="fi-FI" sz="2600" b="0" i="0" dirty="0">
                <a:solidFill>
                  <a:srgbClr val="171717"/>
                </a:solidFill>
                <a:effectLst/>
              </a:rPr>
              <a:t>atka-aika voi olla kaksinkertainen verrattuna suoraan taksimatkaan. Enintään se voi pidentyä 2 tunnilla.</a:t>
            </a:r>
          </a:p>
          <a:p>
            <a:pPr algn="l"/>
            <a:r>
              <a:rPr lang="fi-FI" sz="2600" b="0" i="0" dirty="0">
                <a:solidFill>
                  <a:srgbClr val="171717"/>
                </a:solidFill>
                <a:effectLst/>
              </a:rPr>
              <a:t>Samaan kuljetukseen ei tule muita asiakkaita, jos </a:t>
            </a:r>
            <a:r>
              <a:rPr lang="fi-FI" sz="2600" dirty="0">
                <a:solidFill>
                  <a:srgbClr val="171717"/>
                </a:solidFill>
              </a:rPr>
              <a:t>asiakkaalla on</a:t>
            </a:r>
            <a:r>
              <a:rPr lang="fi-FI" sz="2600" b="0" i="0" dirty="0">
                <a:solidFill>
                  <a:srgbClr val="171717"/>
                </a:solidFill>
                <a:effectLst/>
              </a:rPr>
              <a:t> terveydenhuollosta todistus oikeudesta matkustaa yksin (Todistus matkakorvausta varten, SV 67).</a:t>
            </a:r>
          </a:p>
        </p:txBody>
      </p:sp>
      <p:sp>
        <p:nvSpPr>
          <p:cNvPr id="4" name="Päivämäärän paikkamerkki 3">
            <a:extLst>
              <a:ext uri="{FF2B5EF4-FFF2-40B4-BE49-F238E27FC236}">
                <a16:creationId xmlns:a16="http://schemas.microsoft.com/office/drawing/2014/main" id="{1E389F13-8B05-448E-A648-73D467311203}"/>
              </a:ext>
            </a:extLst>
          </p:cNvPr>
          <p:cNvSpPr>
            <a:spLocks noGrp="1"/>
          </p:cNvSpPr>
          <p:nvPr>
            <p:ph type="dt" sz="half" idx="10"/>
          </p:nvPr>
        </p:nvSpPr>
        <p:spPr/>
        <p:txBody>
          <a:bodyPr/>
          <a:lstStyle/>
          <a:p>
            <a:r>
              <a:rPr lang="fi-FI" dirty="0"/>
              <a:t>8.11.2023</a:t>
            </a:r>
          </a:p>
        </p:txBody>
      </p:sp>
      <p:sp>
        <p:nvSpPr>
          <p:cNvPr id="5" name="Alatunnisteen paikkamerkki 4">
            <a:extLst>
              <a:ext uri="{FF2B5EF4-FFF2-40B4-BE49-F238E27FC236}">
                <a16:creationId xmlns:a16="http://schemas.microsoft.com/office/drawing/2014/main" id="{1C9536F4-CA78-40AB-ABDF-8CD8995B97C6}"/>
              </a:ext>
            </a:extLst>
          </p:cNvPr>
          <p:cNvSpPr>
            <a:spLocks noGrp="1"/>
          </p:cNvSpPr>
          <p:nvPr>
            <p:ph type="ftr" sz="quarter" idx="11"/>
          </p:nvPr>
        </p:nvSpPr>
        <p:spPr/>
        <p:txBody>
          <a:bodyPr/>
          <a:lstStyle/>
          <a:p>
            <a:r>
              <a:rPr lang="fi-FI" dirty="0"/>
              <a:t>Kela, Eteläinen vakuutuspiiri </a:t>
            </a:r>
          </a:p>
        </p:txBody>
      </p:sp>
      <p:sp>
        <p:nvSpPr>
          <p:cNvPr id="6" name="Dian numeron paikkamerkki 5">
            <a:extLst>
              <a:ext uri="{FF2B5EF4-FFF2-40B4-BE49-F238E27FC236}">
                <a16:creationId xmlns:a16="http://schemas.microsoft.com/office/drawing/2014/main" id="{08FBDE67-2DB7-48AC-945A-5FA0BFD14A90}"/>
              </a:ext>
            </a:extLst>
          </p:cNvPr>
          <p:cNvSpPr>
            <a:spLocks noGrp="1"/>
          </p:cNvSpPr>
          <p:nvPr>
            <p:ph type="sldNum" sz="quarter" idx="12"/>
          </p:nvPr>
        </p:nvSpPr>
        <p:spPr/>
        <p:txBody>
          <a:bodyPr/>
          <a:lstStyle/>
          <a:p>
            <a:fld id="{9EBA239E-6AB2-44E0-B911-AA97346BF26B}" type="slidenum">
              <a:rPr lang="fi-FI" smtClean="0"/>
              <a:t>7</a:t>
            </a:fld>
            <a:endParaRPr lang="fi-FI"/>
          </a:p>
        </p:txBody>
      </p:sp>
    </p:spTree>
    <p:extLst>
      <p:ext uri="{BB962C8B-B14F-4D97-AF65-F5344CB8AC3E}">
        <p14:creationId xmlns:p14="http://schemas.microsoft.com/office/powerpoint/2010/main" val="2413841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887586" y="776177"/>
            <a:ext cx="10416827" cy="5156264"/>
          </a:xfrm>
        </p:spPr>
        <p:txBody>
          <a:bodyPr>
            <a:normAutofit fontScale="92500" lnSpcReduction="20000"/>
          </a:bodyPr>
          <a:lstStyle/>
          <a:p>
            <a:pPr>
              <a:buClr>
                <a:srgbClr val="000000"/>
              </a:buClr>
            </a:pPr>
            <a:r>
              <a:rPr lang="fi-FI" dirty="0"/>
              <a:t>Kela välittää tilausvälityskeskukselle matkan järjestämiseen liittyviä tietoja sähköisen kyselypalvelun kautta matkatilauksen yhteydessä. Näitä tietoja ovat mm. asiakkaan oikeus suorakorvaukseen, tarvittava kulkuneuvo, mahdolliset apuvälineet, vakiotaksiasiakkuus ja tieto omavastuun perimisestä. </a:t>
            </a:r>
          </a:p>
          <a:p>
            <a:pPr lvl="2">
              <a:buClr>
                <a:srgbClr val="000000"/>
              </a:buClr>
            </a:pPr>
            <a:r>
              <a:rPr lang="fi-FI" sz="2200" dirty="0"/>
              <a:t>Kuljettaja perii omavastuun aina tilausvälityskeskukselta saamansa tiedon mukaisesti.</a:t>
            </a:r>
          </a:p>
          <a:p>
            <a:pPr lvl="2">
              <a:buClr>
                <a:srgbClr val="000000"/>
              </a:buClr>
            </a:pPr>
            <a:r>
              <a:rPr lang="fi-FI" sz="2200" dirty="0"/>
              <a:t>Asiakas voi pyytää kuljetukseen liittyvän asiakkuustiedon kirjaamista myös tilauksen yhteydessä (tai Kelan kautta). Tällainen asiakkuustieto voi olla esimerkiksi apuvälineisiin, ajo-ohjeisiin tai erityiseen avustamiseen liittyvä tieto. </a:t>
            </a:r>
            <a:endParaRPr kumimoji="0" lang="fi-FI" altLang="fi-FI" sz="2200" b="0" i="0" u="none" strike="noStrike" cap="none" normalizeH="0" baseline="0" dirty="0">
              <a:ln>
                <a:noFill/>
              </a:ln>
              <a:solidFill>
                <a:schemeClr val="tx1"/>
              </a:solidFill>
              <a:effectLst/>
              <a:cs typeface="Times New Roman" panose="02020603050405020304" pitchFamily="18" charset="0"/>
            </a:endParaRPr>
          </a:p>
          <a:p>
            <a:pPr>
              <a:buClr>
                <a:srgbClr val="000000"/>
              </a:buClr>
            </a:pPr>
            <a:r>
              <a:rPr kumimoji="0" lang="fi-FI" altLang="fi-FI" b="0" i="0" u="none" strike="noStrike" cap="none" normalizeH="0" baseline="0" dirty="0">
                <a:ln>
                  <a:noFill/>
                </a:ln>
                <a:solidFill>
                  <a:schemeClr val="tx1"/>
                </a:solidFill>
                <a:effectLst/>
                <a:cs typeface="Times New Roman" panose="02020603050405020304" pitchFamily="18" charset="0"/>
              </a:rPr>
              <a:t>Tilausvälityskeskus vastaa siitä, että asiakas saa taksin tilauksensa mukaisesti.  Ennalta tilatun taksin pitäisi saapua 15 minuutin sisällä sovitusta noutoajasta. Jos taksi ei tule, tulee olla yhteydessä siihen tilausvälityskeskukseen, josta taksi on tilattu.</a:t>
            </a:r>
            <a:r>
              <a:rPr lang="fi-FI" altLang="fi-FI" dirty="0"/>
              <a:t> </a:t>
            </a:r>
            <a:r>
              <a:rPr kumimoji="0" lang="fi-FI" altLang="fi-FI" b="0" i="0" u="none" strike="noStrike" cap="none" normalizeH="0" baseline="0" dirty="0">
                <a:ln>
                  <a:noFill/>
                </a:ln>
                <a:solidFill>
                  <a:schemeClr val="tx1"/>
                </a:solidFill>
                <a:effectLst/>
                <a:cs typeface="Times New Roman" panose="02020603050405020304" pitchFamily="18" charset="0"/>
              </a:rPr>
              <a:t>Tilausvälityskeskuksen täytyy järjestää korvaava kyyti.</a:t>
            </a:r>
          </a:p>
          <a:p>
            <a:pPr lvl="2" eaLnBrk="0" fontAlgn="base" hangingPunct="0">
              <a:lnSpc>
                <a:spcPct val="100000"/>
              </a:lnSpc>
              <a:spcBef>
                <a:spcPct val="0"/>
              </a:spcBef>
              <a:spcAft>
                <a:spcPct val="0"/>
              </a:spcAft>
            </a:pPr>
            <a:r>
              <a:rPr kumimoji="0" lang="fi-FI" altLang="fi-FI" sz="2200" b="0" i="0" u="none" strike="noStrike" cap="none" normalizeH="0" baseline="0" dirty="0">
                <a:ln>
                  <a:noFill/>
                </a:ln>
                <a:effectLst/>
                <a:cs typeface="Times New Roman" panose="02020603050405020304" pitchFamily="18" charset="0"/>
              </a:rPr>
              <a:t>Jos tämä ei ole mahdollista ja asiakas </a:t>
            </a:r>
            <a:r>
              <a:rPr lang="fi-FI" altLang="fi-FI" sz="2200" dirty="0">
                <a:cs typeface="Times New Roman" panose="02020603050405020304" pitchFamily="18" charset="0"/>
              </a:rPr>
              <a:t>joutuu </a:t>
            </a:r>
            <a:r>
              <a:rPr kumimoji="0" lang="fi-FI" altLang="fi-FI" sz="2200" b="0" i="0" u="none" strike="noStrike" cap="none" normalizeH="0" baseline="0" dirty="0">
                <a:ln>
                  <a:noFill/>
                </a:ln>
                <a:effectLst/>
                <a:cs typeface="Times New Roman" panose="02020603050405020304" pitchFamily="18" charset="0"/>
              </a:rPr>
              <a:t>itse järjestämään kuljetuksen, tilausvälityskeskus korvaa siitä aiheutuneet tarpeelliset kustannukset. </a:t>
            </a:r>
            <a:r>
              <a:rPr lang="fi-FI" altLang="fi-FI" sz="2200" dirty="0">
                <a:cs typeface="Times New Roman" panose="02020603050405020304" pitchFamily="18" charset="0"/>
              </a:rPr>
              <a:t>Kustannukset osoitetaan suoraan tilausvälityskeskukselle.</a:t>
            </a:r>
            <a:endParaRPr kumimoji="0" lang="fi-FI" altLang="fi-FI" sz="2200" b="0" i="0" u="none" strike="noStrike" cap="none" normalizeH="0" baseline="0" dirty="0">
              <a:ln>
                <a:noFill/>
              </a:ln>
              <a:effectLst/>
              <a:cs typeface="Times New Roman" panose="02020603050405020304" pitchFamily="18" charset="0"/>
            </a:endParaRPr>
          </a:p>
        </p:txBody>
      </p:sp>
      <p:sp>
        <p:nvSpPr>
          <p:cNvPr id="4" name="Dian numeron paikkamerkki 3"/>
          <p:cNvSpPr>
            <a:spLocks noGrp="1"/>
          </p:cNvSpPr>
          <p:nvPr>
            <p:ph type="sldNum" sz="quarter" idx="12"/>
          </p:nvPr>
        </p:nvSpPr>
        <p:spPr/>
        <p:txBody>
          <a:bodyPr/>
          <a:lstStyle/>
          <a:p>
            <a:fld id="{C05CDAC3-EE30-4D66-9687-E21E71179446}" type="slidenum">
              <a:rPr lang="fi-FI" smtClean="0"/>
              <a:t>8</a:t>
            </a:fld>
            <a:endParaRPr lang="fi-FI"/>
          </a:p>
        </p:txBody>
      </p:sp>
      <p:sp>
        <p:nvSpPr>
          <p:cNvPr id="7" name="Alatunnisteen paikkamerkki 5">
            <a:extLst>
              <a:ext uri="{FF2B5EF4-FFF2-40B4-BE49-F238E27FC236}">
                <a16:creationId xmlns:a16="http://schemas.microsoft.com/office/drawing/2014/main" id="{15B507D6-5CBC-4877-90B8-D8CDEA5146FA}"/>
              </a:ext>
            </a:extLst>
          </p:cNvPr>
          <p:cNvSpPr>
            <a:spLocks noGrp="1"/>
          </p:cNvSpPr>
          <p:nvPr>
            <p:ph type="ftr" sz="quarter" idx="11"/>
          </p:nvPr>
        </p:nvSpPr>
        <p:spPr>
          <a:xfrm>
            <a:off x="4038600" y="6356350"/>
            <a:ext cx="4114800" cy="365125"/>
          </a:xfrm>
        </p:spPr>
        <p:txBody>
          <a:bodyPr/>
          <a:lstStyle/>
          <a:p>
            <a:r>
              <a:rPr lang="fi-FI" dirty="0"/>
              <a:t>Kela, Eteläinen vakuutuspiiri</a:t>
            </a:r>
          </a:p>
        </p:txBody>
      </p:sp>
      <p:sp>
        <p:nvSpPr>
          <p:cNvPr id="8" name="Päivämäärän paikkamerkki 2">
            <a:extLst>
              <a:ext uri="{FF2B5EF4-FFF2-40B4-BE49-F238E27FC236}">
                <a16:creationId xmlns:a16="http://schemas.microsoft.com/office/drawing/2014/main" id="{7513B6B8-EBBC-4ABE-A5D8-5550FF8C5DB2}"/>
              </a:ext>
            </a:extLst>
          </p:cNvPr>
          <p:cNvSpPr>
            <a:spLocks noGrp="1"/>
          </p:cNvSpPr>
          <p:nvPr>
            <p:ph type="dt" sz="half" idx="10"/>
          </p:nvPr>
        </p:nvSpPr>
        <p:spPr>
          <a:xfrm>
            <a:off x="838200" y="6356350"/>
            <a:ext cx="2743200" cy="365125"/>
          </a:xfrm>
        </p:spPr>
        <p:txBody>
          <a:bodyPr/>
          <a:lstStyle/>
          <a:p>
            <a:r>
              <a:rPr lang="fi-FI" dirty="0"/>
              <a:t>8.11.2023</a:t>
            </a:r>
          </a:p>
        </p:txBody>
      </p:sp>
    </p:spTree>
    <p:extLst>
      <p:ext uri="{BB962C8B-B14F-4D97-AF65-F5344CB8AC3E}">
        <p14:creationId xmlns:p14="http://schemas.microsoft.com/office/powerpoint/2010/main" val="320175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9202B21-7B02-47B8-ACF6-F19519F074D0}"/>
              </a:ext>
            </a:extLst>
          </p:cNvPr>
          <p:cNvSpPr>
            <a:spLocks noGrp="1"/>
          </p:cNvSpPr>
          <p:nvPr>
            <p:ph type="title"/>
          </p:nvPr>
        </p:nvSpPr>
        <p:spPr>
          <a:xfrm>
            <a:off x="887627" y="266272"/>
            <a:ext cx="10515600" cy="842238"/>
          </a:xfrm>
        </p:spPr>
        <p:txBody>
          <a:bodyPr>
            <a:normAutofit/>
          </a:bodyPr>
          <a:lstStyle/>
          <a:p>
            <a:r>
              <a:rPr lang="fi-FI" sz="4000" dirty="0">
                <a:cs typeface="Segoe UI Semilight" panose="020B0402040204020203" pitchFamily="34" charset="0"/>
              </a:rPr>
              <a:t>Asiakastyytyväisyyskysely 27.2.-19.3.2023</a:t>
            </a:r>
          </a:p>
        </p:txBody>
      </p:sp>
      <p:sp>
        <p:nvSpPr>
          <p:cNvPr id="6" name="Sisällön paikkamerkki 5">
            <a:extLst>
              <a:ext uri="{FF2B5EF4-FFF2-40B4-BE49-F238E27FC236}">
                <a16:creationId xmlns:a16="http://schemas.microsoft.com/office/drawing/2014/main" id="{C334B54A-37E8-4926-AD89-53060A950ABA}"/>
              </a:ext>
            </a:extLst>
          </p:cNvPr>
          <p:cNvSpPr>
            <a:spLocks noGrp="1"/>
          </p:cNvSpPr>
          <p:nvPr>
            <p:ph idx="1"/>
          </p:nvPr>
        </p:nvSpPr>
        <p:spPr>
          <a:xfrm>
            <a:off x="838200" y="1544370"/>
            <a:ext cx="10880324" cy="3769259"/>
          </a:xfrm>
        </p:spPr>
        <p:txBody>
          <a:bodyPr>
            <a:normAutofit/>
          </a:bodyPr>
          <a:lstStyle/>
          <a:p>
            <a:r>
              <a:rPr lang="fi-FI" sz="2600" i="0" dirty="0">
                <a:effectLst/>
                <a:cs typeface="Segoe UI Semilight" panose="020B0402040204020203" pitchFamily="34" charset="0"/>
              </a:rPr>
              <a:t>Kela teki asiakastyytyväisyyskyselyn tekstiviestillä </a:t>
            </a:r>
            <a:r>
              <a:rPr lang="fi-FI" sz="2600" dirty="0">
                <a:cs typeface="Segoe UI Semilight" panose="020B0402040204020203" pitchFamily="34" charset="0"/>
              </a:rPr>
              <a:t>noin 20 000 asiakkaalle</a:t>
            </a:r>
            <a:r>
              <a:rPr lang="fi-FI" i="0" dirty="0">
                <a:effectLst/>
                <a:cs typeface="Segoe UI Semilight" panose="020B0402040204020203" pitchFamily="34" charset="0"/>
              </a:rPr>
              <a:t> </a:t>
            </a:r>
          </a:p>
          <a:p>
            <a:pPr lvl="1"/>
            <a:r>
              <a:rPr lang="fi-FI" sz="2000" i="0" dirty="0">
                <a:effectLst/>
                <a:cs typeface="Segoe UI Semilight" panose="020B0402040204020203" pitchFamily="34" charset="0"/>
              </a:rPr>
              <a:t>Palvelua pyydettiin arvioimaan asteikolla 0-10</a:t>
            </a:r>
          </a:p>
          <a:p>
            <a:pPr lvl="1"/>
            <a:r>
              <a:rPr lang="fi-FI" sz="2000" dirty="0">
                <a:cs typeface="Segoe UI Semilight" panose="020B0402040204020203" pitchFamily="34" charset="0"/>
              </a:rPr>
              <a:t>Lisäksi oli mahdollisuus antaa vapaamuotoista palautetta</a:t>
            </a:r>
          </a:p>
          <a:p>
            <a:r>
              <a:rPr lang="fi-FI" sz="2600" i="0" dirty="0">
                <a:effectLst/>
                <a:cs typeface="Segoe UI Semilight" panose="020B0402040204020203" pitchFamily="34" charset="0"/>
              </a:rPr>
              <a:t>Kyselyyn vastas</a:t>
            </a:r>
            <a:r>
              <a:rPr lang="fi-FI" sz="2600" dirty="0">
                <a:cs typeface="Segoe UI Semilight" panose="020B0402040204020203" pitchFamily="34" charset="0"/>
              </a:rPr>
              <a:t>i 36 % kyselyn vastaanottaneista asiakkaista</a:t>
            </a:r>
          </a:p>
          <a:p>
            <a:r>
              <a:rPr lang="fi-FI" sz="2600" b="0" i="0" dirty="0">
                <a:effectLst/>
                <a:cs typeface="Segoe UI Semilight" panose="020B0402040204020203" pitchFamily="34" charset="0"/>
              </a:rPr>
              <a:t>Asiakkaiden antamien arvosanojen keskiarvo oli 8,8</a:t>
            </a:r>
          </a:p>
          <a:p>
            <a:pPr lvl="1"/>
            <a:r>
              <a:rPr lang="fi-FI" sz="2000" b="0" i="0" dirty="0">
                <a:effectLst/>
                <a:cs typeface="Segoe UI Semilight" panose="020B0402040204020203" pitchFamily="34" charset="0"/>
              </a:rPr>
              <a:t>Avovastausten perusteella asiakkaan kokemukseen vaikuttavat merkittävästi palvelun luotettavuus ja asiakaspalvelu välityskeskuksessa ja autossa</a:t>
            </a:r>
            <a:endParaRPr lang="fi-FI" sz="2000" dirty="0">
              <a:cs typeface="Segoe UI Semilight" panose="020B0402040204020203" pitchFamily="34" charset="0"/>
            </a:endParaRPr>
          </a:p>
          <a:p>
            <a:r>
              <a:rPr lang="fi-FI" sz="2600" b="0" i="0" dirty="0">
                <a:effectLst/>
                <a:cs typeface="Segoe UI Semilight" panose="020B0402040204020203" pitchFamily="34" charset="0"/>
              </a:rPr>
              <a:t>Etelä-Karjalan maakunnassa palveluntuottajien keskiarvo oli 9,2</a:t>
            </a:r>
            <a:r>
              <a:rPr lang="fi-FI" b="0" i="0" dirty="0">
                <a:effectLst/>
                <a:cs typeface="Segoe UI Semilight" panose="020B0402040204020203" pitchFamily="34" charset="0"/>
              </a:rPr>
              <a:t> </a:t>
            </a:r>
          </a:p>
          <a:p>
            <a:pPr lvl="1"/>
            <a:r>
              <a:rPr lang="fi-FI" sz="2000" b="0" i="0" dirty="0">
                <a:effectLst/>
                <a:cs typeface="Segoe UI Semilight" panose="020B0402040204020203" pitchFamily="34" charset="0"/>
              </a:rPr>
              <a:t>Palveluntuottajina toimivat Taksi Saimaa Oy ja Taksi Päijänne Oy</a:t>
            </a:r>
          </a:p>
          <a:p>
            <a:pPr marL="0" indent="0">
              <a:buNone/>
            </a:pPr>
            <a:endParaRPr lang="fi-FI" i="0" dirty="0">
              <a:solidFill>
                <a:schemeClr val="accent1">
                  <a:lumMod val="50000"/>
                </a:schemeClr>
              </a:solidFill>
              <a:effectLst/>
              <a:latin typeface="Segoe UI Semilight" panose="020B0402040204020203" pitchFamily="34" charset="0"/>
              <a:cs typeface="Segoe UI Semilight" panose="020B0402040204020203" pitchFamily="34" charset="0"/>
            </a:endParaRPr>
          </a:p>
        </p:txBody>
      </p:sp>
      <p:sp>
        <p:nvSpPr>
          <p:cNvPr id="3" name="Päivämäärän paikkamerkki 2">
            <a:extLst>
              <a:ext uri="{FF2B5EF4-FFF2-40B4-BE49-F238E27FC236}">
                <a16:creationId xmlns:a16="http://schemas.microsoft.com/office/drawing/2014/main" id="{66B41091-332A-4191-A76E-4675F196221A}"/>
              </a:ext>
            </a:extLst>
          </p:cNvPr>
          <p:cNvSpPr>
            <a:spLocks noGrp="1"/>
          </p:cNvSpPr>
          <p:nvPr>
            <p:ph type="dt" sz="half" idx="10"/>
          </p:nvPr>
        </p:nvSpPr>
        <p:spPr/>
        <p:txBody>
          <a:bodyPr/>
          <a:lstStyle/>
          <a:p>
            <a:r>
              <a:rPr lang="fi-FI" dirty="0"/>
              <a:t>8.11.2023</a:t>
            </a:r>
          </a:p>
        </p:txBody>
      </p:sp>
      <p:sp>
        <p:nvSpPr>
          <p:cNvPr id="4" name="Alatunnisteen paikkamerkki 3">
            <a:extLst>
              <a:ext uri="{FF2B5EF4-FFF2-40B4-BE49-F238E27FC236}">
                <a16:creationId xmlns:a16="http://schemas.microsoft.com/office/drawing/2014/main" id="{96C3B270-8F18-4844-9EA6-4624E0CCA0C8}"/>
              </a:ext>
            </a:extLst>
          </p:cNvPr>
          <p:cNvSpPr>
            <a:spLocks noGrp="1"/>
          </p:cNvSpPr>
          <p:nvPr>
            <p:ph type="ftr" sz="quarter" idx="11"/>
          </p:nvPr>
        </p:nvSpPr>
        <p:spPr/>
        <p:txBody>
          <a:bodyPr/>
          <a:lstStyle/>
          <a:p>
            <a:r>
              <a:rPr lang="fi-FI" dirty="0"/>
              <a:t>Kela, Eteläinen vakuutuspiiri</a:t>
            </a:r>
          </a:p>
        </p:txBody>
      </p:sp>
      <p:sp>
        <p:nvSpPr>
          <p:cNvPr id="5" name="Dian numeron paikkamerkki 4">
            <a:extLst>
              <a:ext uri="{FF2B5EF4-FFF2-40B4-BE49-F238E27FC236}">
                <a16:creationId xmlns:a16="http://schemas.microsoft.com/office/drawing/2014/main" id="{AB1CA538-2729-4CDE-96CF-C6D749198EF9}"/>
              </a:ext>
            </a:extLst>
          </p:cNvPr>
          <p:cNvSpPr>
            <a:spLocks noGrp="1"/>
          </p:cNvSpPr>
          <p:nvPr>
            <p:ph type="sldNum" sz="quarter" idx="12"/>
          </p:nvPr>
        </p:nvSpPr>
        <p:spPr/>
        <p:txBody>
          <a:bodyPr/>
          <a:lstStyle/>
          <a:p>
            <a:fld id="{ED3839AC-12B1-4E04-86CC-82C09E7F9998}" type="slidenum">
              <a:rPr lang="fi-FI" smtClean="0"/>
              <a:t>9</a:t>
            </a:fld>
            <a:endParaRPr lang="fi-FI"/>
          </a:p>
        </p:txBody>
      </p:sp>
    </p:spTree>
    <p:extLst>
      <p:ext uri="{BB962C8B-B14F-4D97-AF65-F5344CB8AC3E}">
        <p14:creationId xmlns:p14="http://schemas.microsoft.com/office/powerpoint/2010/main" val="4000445767"/>
      </p:ext>
    </p:extLst>
  </p:cSld>
  <p:clrMapOvr>
    <a:masterClrMapping/>
  </p:clrMapOvr>
</p:sld>
</file>

<file path=ppt/theme/theme1.xml><?xml version="1.0" encoding="utf-8"?>
<a:theme xmlns:a="http://schemas.openxmlformats.org/drawingml/2006/main" name="1_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ela pitkä peruspohja (työtilat)" ma:contentTypeID="0x010100B5B0C7C8E89E4B24A1DD48391A5B64DF00104209A661E54CD587BC7C170A805A75002DF000B45F04491AAD572C387F6B60E00080E5CDEE524D414D9042B886A1854153" ma:contentTypeVersion="94" ma:contentTypeDescription="Luo uusi asiakirja." ma:contentTypeScope="" ma:versionID="7cef059f4e4800420b6ee770d47b7f07">
  <xsd:schema xmlns:xsd="http://www.w3.org/2001/XMLSchema" xmlns:xs="http://www.w3.org/2001/XMLSchema" xmlns:p="http://schemas.microsoft.com/office/2006/metadata/properties" xmlns:ns2="28d5f0a3-ab75-4f37-b21c-c5486e890318" targetNamespace="http://schemas.microsoft.com/office/2006/metadata/properties" ma:root="true" ma:fieldsID="9a72081bb9907880f535d6213be8d0f1" ns2:_="">
    <xsd:import namespace="28d5f0a3-ab75-4f37-b21c-c5486e890318"/>
    <xsd:element name="properties">
      <xsd:complexType>
        <xsd:sequence>
          <xsd:element name="documentManagement">
            <xsd:complexType>
              <xsd:all>
                <xsd:element ref="ns2:KelaKuvaus" minOccurs="0"/>
                <xsd:element ref="ns2:f721df5e45f944579809e2a3903aa817" minOccurs="0"/>
                <xsd:element ref="ns2:TaxCatchAll" minOccurs="0"/>
                <xsd:element ref="ns2:TaxCatchAllLabel" minOccurs="0"/>
                <xsd:element ref="ns2:TaxKeywordTaxHTField" minOccurs="0"/>
                <xsd:element ref="ns2:e53f7fded1c34b15bbf16fc4b4798b6a" minOccurs="0"/>
                <xsd:element ref="ns2:hfc18b29aed44339bbdc39df31ab0fbf" minOccurs="0"/>
                <xsd:element ref="ns2:je38d6a6b76c4a24843bec5179df8dbe" minOccurs="0"/>
                <xsd:element ref="ns2:j0be05872c2d4232bfb1a6c120cbdd2c" minOccurs="0"/>
                <xsd:element ref="ns2:bcefd7c481cb48f4861306052502dba8" minOccurs="0"/>
                <xsd:element ref="ns2:jd32bd60a3ed49c984e203f2c1797fd7" minOccurs="0"/>
                <xsd:element ref="ns2:l284e851add84855ab4a13e805c1c02b" minOccurs="0"/>
                <xsd:element ref="ns2:j875f3fda00345e6808e9e260f685289" minOccurs="0"/>
                <xsd:element ref="ns2:KelaPaivamaara" minOccurs="0"/>
                <xsd:element ref="ns2:Vanhentunut" minOccurs="0"/>
                <xsd:element ref="ns2:KelaArkistoitu"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d5f0a3-ab75-4f37-b21c-c5486e890318" elementFormDefault="qualified">
    <xsd:import namespace="http://schemas.microsoft.com/office/2006/documentManagement/types"/>
    <xsd:import namespace="http://schemas.microsoft.com/office/infopath/2007/PartnerControls"/>
    <xsd:element name="KelaKuvaus" ma:index="8" nillable="true" ma:displayName="Kela kuvaus" ma:internalName="KelaKuvaus" ma:readOnly="false">
      <xsd:simpleType>
        <xsd:restriction base="dms:Note">
          <xsd:maxLength value="255"/>
        </xsd:restriction>
      </xsd:simpleType>
    </xsd:element>
    <xsd:element name="f721df5e45f944579809e2a3903aa817" ma:index="9" nillable="true" ma:taxonomy="true" ma:internalName="f721df5e45f944579809e2a3903aa817" ma:taxonomyFieldName="KelaAsiasanat" ma:displayName="Asiasanat" ma:default="" ma:fieldId="{f721df5e-45f9-4457-9809-e2a3903aa817}" ma:taxonomyMulti="true" ma:sspId="4c5c86b2-34ba-4440-84a3-2847672c608a" ma:termSetId="5542d321-0a2b-42bf-8a33-8ddb6f1f1ddb" ma:anchorId="00000000-0000-0000-0000-000000000000" ma:open="false" ma:isKeyword="false">
      <xsd:complexType>
        <xsd:sequence>
          <xsd:element ref="pc:Terms" minOccurs="0" maxOccurs="1"/>
        </xsd:sequence>
      </xsd:complexType>
    </xsd:element>
    <xsd:element name="TaxCatchAll" ma:index="10" nillable="true" ma:displayName="Taxonomy Catch All Column" ma:description="" ma:hidden="true" ma:list="{7fb8be25-c1c5-46c6-a788-6942c0043f5e}" ma:internalName="TaxCatchAll" ma:showField="CatchAllData" ma:web="291748c2-3341-41f3-9317-611e90a03d07">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description="" ma:hidden="true" ma:list="{7fb8be25-c1c5-46c6-a788-6942c0043f5e}" ma:internalName="TaxCatchAllLabel" ma:readOnly="true" ma:showField="CatchAllDataLabel" ma:web="291748c2-3341-41f3-9317-611e90a03d07">
      <xsd:complexType>
        <xsd:complexContent>
          <xsd:extension base="dms:MultiChoiceLookup">
            <xsd:sequence>
              <xsd:element name="Value" type="dms:Lookup" maxOccurs="unbounded" minOccurs="0" nillable="true"/>
            </xsd:sequence>
          </xsd:extension>
        </xsd:complexContent>
      </xsd:complexType>
    </xsd:element>
    <xsd:element name="TaxKeywordTaxHTField" ma:index="13" nillable="true" ma:taxonomy="true" ma:internalName="TaxKeywordTaxHTField" ma:taxonomyFieldName="TaxKeyword" ma:displayName="Vapaat asiasanat" ma:readOnly="false" ma:fieldId="{23f27201-bee3-471e-b2e7-b64fd8b7ca38}" ma:taxonomyMulti="true" ma:sspId="4c5c86b2-34ba-4440-84a3-2847672c608a" ma:termSetId="00000000-0000-0000-0000-000000000000" ma:anchorId="00000000-0000-0000-0000-000000000000" ma:open="true" ma:isKeyword="true">
      <xsd:complexType>
        <xsd:sequence>
          <xsd:element ref="pc:Terms" minOccurs="0" maxOccurs="1"/>
        </xsd:sequence>
      </xsd:complexType>
    </xsd:element>
    <xsd:element name="e53f7fded1c34b15bbf16fc4b4798b6a" ma:index="15" ma:taxonomy="true" ma:internalName="e53f7fded1c34b15bbf16fc4b4798b6a" ma:taxonomyFieldName="KelaNostaIntranettiin" ma:displayName="Nosta intranettiin" ma:readOnly="false" ma:fieldId="{e53f7fde-d1c3-4b15-bbf1-6fc4b4798b6a}" ma:sspId="4c5c86b2-34ba-4440-84a3-2847672c608a" ma:termSetId="10bf8a1a-1f69-4a5f-ab60-3581b73e1222" ma:anchorId="00000000-0000-0000-0000-000000000000" ma:open="false" ma:isKeyword="false">
      <xsd:complexType>
        <xsd:sequence>
          <xsd:element ref="pc:Terms" minOccurs="0" maxOccurs="1"/>
        </xsd:sequence>
      </xsd:complexType>
    </xsd:element>
    <xsd:element name="hfc18b29aed44339bbdc39df31ab0fbf" ma:index="17" nillable="true" ma:taxonomy="true" ma:internalName="hfc18b29aed44339bbdc39df31ab0fbf" ma:taxonomyFieldName="KelaSinettiLuokka" ma:displayName="Sinetti-luokka" ma:readOnly="false" ma:fieldId="{1fc18b29-aed4-4339-bbdc-39df31ab0fbf}" ma:sspId="4c5c86b2-34ba-4440-84a3-2847672c608a" ma:termSetId="0aa28ecf-894e-4be0-b074-023a8e2c2ec6" ma:anchorId="00000000-0000-0000-0000-000000000000" ma:open="false" ma:isKeyword="false">
      <xsd:complexType>
        <xsd:sequence>
          <xsd:element ref="pc:Terms" minOccurs="0" maxOccurs="1"/>
        </xsd:sequence>
      </xsd:complexType>
    </xsd:element>
    <xsd:element name="je38d6a6b76c4a24843bec5179df8dbe" ma:index="19" nillable="true" ma:taxonomy="true" ma:internalName="je38d6a6b76c4a24843bec5179df8dbe" ma:taxonomyFieldName="KelaOrganisaatio" ma:displayName="Organisaatio" ma:readOnly="false" ma:fieldId="{3e38d6a6-b76c-4a24-843b-ec5179df8dbe}" ma:sspId="4c5c86b2-34ba-4440-84a3-2847672c608a" ma:termSetId="02def8b6-f7d2-45ba-b520-fd72e17a1328" ma:anchorId="00000000-0000-0000-0000-000000000000" ma:open="false" ma:isKeyword="false">
      <xsd:complexType>
        <xsd:sequence>
          <xsd:element ref="pc:Terms" minOccurs="0" maxOccurs="1"/>
        </xsd:sequence>
      </xsd:complexType>
    </xsd:element>
    <xsd:element name="j0be05872c2d4232bfb1a6c120cbdd2c" ma:index="21" nillable="true" ma:taxonomy="true" ma:internalName="j0be05872c2d4232bfb1a6c120cbdd2c" ma:taxonomyFieldName="KelaProjekti" ma:displayName="Projekti" ma:readOnly="false" ma:fieldId="{30be0587-2c2d-4232-bfb1-a6c120cbdd2c}" ma:sspId="4c5c86b2-34ba-4440-84a3-2847672c608a" ma:termSetId="323e2c25-3e48-47d5-ac8e-2d902997cd95" ma:anchorId="00000000-0000-0000-0000-000000000000" ma:open="false" ma:isKeyword="false">
      <xsd:complexType>
        <xsd:sequence>
          <xsd:element ref="pc:Terms" minOccurs="0" maxOccurs="1"/>
        </xsd:sequence>
      </xsd:complexType>
    </xsd:element>
    <xsd:element name="bcefd7c481cb48f4861306052502dba8" ma:index="23" nillable="true" ma:taxonomy="true" ma:internalName="bcefd7c481cb48f4861306052502dba8" ma:taxonomyFieldName="KelaTyoryhma" ma:displayName="Työryhmä" ma:readOnly="false" ma:fieldId="{bcefd7c4-81cb-48f4-8613-06052502dba8}" ma:sspId="4c5c86b2-34ba-4440-84a3-2847672c608a" ma:termSetId="4b9da738-be0d-4d6b-8d76-c446442f1894" ma:anchorId="00000000-0000-0000-0000-000000000000" ma:open="false" ma:isKeyword="false">
      <xsd:complexType>
        <xsd:sequence>
          <xsd:element ref="pc:Terms" minOccurs="0" maxOccurs="1"/>
        </xsd:sequence>
      </xsd:complexType>
    </xsd:element>
    <xsd:element name="jd32bd60a3ed49c984e203f2c1797fd7" ma:index="25" nillable="true" ma:taxonomy="true" ma:internalName="jd32bd60a3ed49c984e203f2c1797fd7" ma:taxonomyFieldName="KelaNavigaatiotermi" ma:displayName="Navigaatiotermi" ma:readOnly="false" ma:fieldId="{3d32bd60-a3ed-49c9-84e2-03f2c1797fd7}" ma:sspId="4c5c86b2-34ba-4440-84a3-2847672c608a" ma:termSetId="3eb46731-101f-4040-8309-e14179209745" ma:anchorId="00000000-0000-0000-0000-000000000000" ma:open="false" ma:isKeyword="false">
      <xsd:complexType>
        <xsd:sequence>
          <xsd:element ref="pc:Terms" minOccurs="0" maxOccurs="1"/>
        </xsd:sequence>
      </xsd:complexType>
    </xsd:element>
    <xsd:element name="l284e851add84855ab4a13e805c1c02b" ma:index="27" nillable="true" ma:taxonomy="true" ma:internalName="l284e851add84855ab4a13e805c1c02b" ma:taxonomyFieldName="KelaDokumenttiluokka" ma:displayName="Dokumenttiluokka" ma:readOnly="false" ma:fieldId="{5284e851-add8-4855-ab4a-13e805c1c02b}" ma:sspId="4c5c86b2-34ba-4440-84a3-2847672c608a" ma:termSetId="bf7000c1-2b82-4fd1-b8de-c823b525e770" ma:anchorId="00000000-0000-0000-0000-000000000000" ma:open="true" ma:isKeyword="false">
      <xsd:complexType>
        <xsd:sequence>
          <xsd:element ref="pc:Terms" minOccurs="0" maxOccurs="1"/>
        </xsd:sequence>
      </xsd:complexType>
    </xsd:element>
    <xsd:element name="j875f3fda00345e6808e9e260f685289" ma:index="29" nillable="true" ma:taxonomy="true" ma:internalName="j875f3fda00345e6808e9e260f685289" ma:taxonomyFieldName="KelaOmaLuokitus" ma:displayName="Oma luokitus" ma:fieldId="{3875f3fd-a003-45e6-808e-9e260f685289}" ma:sspId="4c5c86b2-34ba-4440-84a3-2847672c608a" ma:termSetId="b5e2747e-9909-45b8-9a6a-2d4411c383c3" ma:anchorId="00000000-0000-0000-0000-000000000000" ma:open="true" ma:isKeyword="false">
      <xsd:complexType>
        <xsd:sequence>
          <xsd:element ref="pc:Terms" minOccurs="0" maxOccurs="1"/>
        </xsd:sequence>
      </xsd:complexType>
    </xsd:element>
    <xsd:element name="KelaPaivamaara" ma:index="31" nillable="true" ma:displayName="Päivämäärä" ma:description="" ma:format="DateOnly" ma:internalName="KelaPaivamaara" ma:readOnly="false">
      <xsd:simpleType>
        <xsd:restriction base="dms:DateTime"/>
      </xsd:simpleType>
    </xsd:element>
    <xsd:element name="Vanhentunut" ma:index="32" nillable="true" ma:displayName="Vanhentunut" ma:default="0" ma:description="Kertoo onko dokumentti käytössä vai vanhentunut" ma:internalName="Vanhentunut">
      <xsd:simpleType>
        <xsd:restriction base="dms:Boolean"/>
      </xsd:simpleType>
    </xsd:element>
    <xsd:element name="KelaArkistoitu" ma:index="33" nillable="true" ma:displayName="Arkistoitu" ma:internalName="KelaArkistoitu">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284e851add84855ab4a13e805c1c02b xmlns="28d5f0a3-ab75-4f37-b21c-c5486e890318">
      <Terms xmlns="http://schemas.microsoft.com/office/infopath/2007/PartnerControls">
        <TermInfo xmlns="http://schemas.microsoft.com/office/infopath/2007/PartnerControls">
          <TermName xmlns="http://schemas.microsoft.com/office/infopath/2007/PartnerControls">Esitysmateriaalit</TermName>
          <TermId xmlns="http://schemas.microsoft.com/office/infopath/2007/PartnerControls">ee8ce183-54f1-47d5-9898-d6d25571c341</TermId>
        </TermInfo>
      </Terms>
    </l284e851add84855ab4a13e805c1c02b>
    <je38d6a6b76c4a24843bec5179df8dbe xmlns="28d5f0a3-ab75-4f37-b21c-c5486e890318">
      <Terms xmlns="http://schemas.microsoft.com/office/infopath/2007/PartnerControls"/>
    </je38d6a6b76c4a24843bec5179df8dbe>
    <KelaPaivamaara xmlns="28d5f0a3-ab75-4f37-b21c-c5486e890318">2023-10-10T21:00:00+00:00</KelaPaivamaara>
    <hfc18b29aed44339bbdc39df31ab0fbf xmlns="28d5f0a3-ab75-4f37-b21c-c5486e890318">
      <Terms xmlns="http://schemas.microsoft.com/office/infopath/2007/PartnerControls"/>
    </hfc18b29aed44339bbdc39df31ab0fbf>
    <KelaKuvaus xmlns="28d5f0a3-ab75-4f37-b21c-c5486e890318" xsi:nil="true"/>
    <e53f7fded1c34b15bbf16fc4b4798b6a xmlns="28d5f0a3-ab75-4f37-b21c-c5486e890318">
      <Terms xmlns="http://schemas.microsoft.com/office/infopath/2007/PartnerControls">
        <TermInfo xmlns="http://schemas.microsoft.com/office/infopath/2007/PartnerControls">
          <TermName xmlns="http://schemas.microsoft.com/office/infopath/2007/PartnerControls">Ei</TermName>
          <TermId xmlns="http://schemas.microsoft.com/office/infopath/2007/PartnerControls">4da38706-6322-4438-8e0a-a80ce46c1d74</TermId>
        </TermInfo>
      </Terms>
    </e53f7fded1c34b15bbf16fc4b4798b6a>
    <j0be05872c2d4232bfb1a6c120cbdd2c xmlns="28d5f0a3-ab75-4f37-b21c-c5486e890318">
      <Terms xmlns="http://schemas.microsoft.com/office/infopath/2007/PartnerControls"/>
    </j0be05872c2d4232bfb1a6c120cbdd2c>
    <Vanhentunut xmlns="28d5f0a3-ab75-4f37-b21c-c5486e890318">false</Vanhentunut>
    <f721df5e45f944579809e2a3903aa817 xmlns="28d5f0a3-ab75-4f37-b21c-c5486e890318">
      <Terms xmlns="http://schemas.microsoft.com/office/infopath/2007/PartnerControls"/>
    </f721df5e45f944579809e2a3903aa817>
    <TaxKeywordTaxHTField xmlns="28d5f0a3-ab75-4f37-b21c-c5486e890318">
      <Terms xmlns="http://schemas.microsoft.com/office/infopath/2007/PartnerControls"/>
    </TaxKeywordTaxHTField>
    <jd32bd60a3ed49c984e203f2c1797fd7 xmlns="28d5f0a3-ab75-4f37-b21c-c5486e890318">
      <Terms xmlns="http://schemas.microsoft.com/office/infopath/2007/PartnerControls"/>
    </jd32bd60a3ed49c984e203f2c1797fd7>
    <bcefd7c481cb48f4861306052502dba8 xmlns="28d5f0a3-ab75-4f37-b21c-c5486e890318">
      <Terms xmlns="http://schemas.microsoft.com/office/infopath/2007/PartnerControls">
        <TermInfo xmlns="http://schemas.microsoft.com/office/infopath/2007/PartnerControls">
          <TermName xmlns="http://schemas.microsoft.com/office/infopath/2007/PartnerControls">SaiMa – Sairaanhoito- ja matkakorvaukset</TermName>
          <TermId xmlns="http://schemas.microsoft.com/office/infopath/2007/PartnerControls">792b7658-c738-4a88-a529-b43d65dd072b</TermId>
        </TermInfo>
      </Terms>
    </bcefd7c481cb48f4861306052502dba8>
    <j875f3fda00345e6808e9e260f685289 xmlns="28d5f0a3-ab75-4f37-b21c-c5486e890318">
      <Terms xmlns="http://schemas.microsoft.com/office/infopath/2007/PartnerControls">
        <TermInfo xmlns="http://schemas.microsoft.com/office/infopath/2007/PartnerControls">
          <TermName xmlns="http://schemas.microsoft.com/office/infopath/2007/PartnerControls">Kelan ulkopuolella</TermName>
          <TermId xmlns="http://schemas.microsoft.com/office/infopath/2007/PartnerControls">fc4e7c22-fc04-496f-8e71-cb4096114a57</TermId>
        </TermInfo>
      </Terms>
    </j875f3fda00345e6808e9e260f685289>
    <TaxCatchAll xmlns="28d5f0a3-ab75-4f37-b21c-c5486e890318">
      <Value>5</Value>
      <Value>2</Value>
      <Value>40</Value>
      <Value>380</Value>
    </TaxCatchAll>
    <KelaArkistoitu xmlns="28d5f0a3-ab75-4f37-b21c-c5486e890318">false</KelaArkistoitu>
  </documentManagement>
</p:properties>
</file>

<file path=customXml/item3.xml><?xml version="1.0" encoding="utf-8"?>
<?mso-contentType ?>
<SharedContentType xmlns="Microsoft.SharePoint.Taxonomy.ContentTypeSync" SourceId="4c5c86b2-34ba-4440-84a3-2847672c608a" ContentTypeId="0x010100B5B0C7C8E89E4B24A1DD48391A5B64DF00104209A661E54CD587BC7C170A805A75002DF000B45F04491AAD572C387F6B60E0"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E9FE8F-61CF-4117-9BD8-841742A73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d5f0a3-ab75-4f37-b21c-c5486e8903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F9F0B5-D92E-4929-BC7D-AB55715D1C12}">
  <ds:schemaRefs>
    <ds:schemaRef ds:uri="http://schemas.openxmlformats.org/package/2006/metadata/core-properties"/>
    <ds:schemaRef ds:uri="http://purl.org/dc/terms/"/>
    <ds:schemaRef ds:uri="http://schemas.microsoft.com/office/2006/metadata/properties"/>
    <ds:schemaRef ds:uri="http://schemas.microsoft.com/office/2006/documentManagement/types"/>
    <ds:schemaRef ds:uri="http://schemas.microsoft.com/office/infopath/2007/PartnerControls"/>
    <ds:schemaRef ds:uri="http://purl.org/dc/elements/1.1/"/>
    <ds:schemaRef ds:uri="28d5f0a3-ab75-4f37-b21c-c5486e890318"/>
    <ds:schemaRef ds:uri="http://www.w3.org/XML/1998/namespace"/>
    <ds:schemaRef ds:uri="http://purl.org/dc/dcmitype/"/>
  </ds:schemaRefs>
</ds:datastoreItem>
</file>

<file path=customXml/itemProps3.xml><?xml version="1.0" encoding="utf-8"?>
<ds:datastoreItem xmlns:ds="http://schemas.openxmlformats.org/officeDocument/2006/customXml" ds:itemID="{C80E5B54-7C9B-41DC-A598-9F13277FCB8D}">
  <ds:schemaRefs>
    <ds:schemaRef ds:uri="Microsoft.SharePoint.Taxonomy.ContentTypeSync"/>
  </ds:schemaRefs>
</ds:datastoreItem>
</file>

<file path=customXml/itemProps4.xml><?xml version="1.0" encoding="utf-8"?>
<ds:datastoreItem xmlns:ds="http://schemas.openxmlformats.org/officeDocument/2006/customXml" ds:itemID="{23EA8A65-CED2-4A7D-844E-50B11490EC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16355</TotalTime>
  <Words>1279</Words>
  <Application>Microsoft Office PowerPoint</Application>
  <PresentationFormat>Laajakuva</PresentationFormat>
  <Paragraphs>142</Paragraphs>
  <Slides>15</Slides>
  <Notes>12</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15</vt:i4>
      </vt:variant>
    </vt:vector>
  </HeadingPairs>
  <TitlesOfParts>
    <vt:vector size="22" baseType="lpstr">
      <vt:lpstr>Arial</vt:lpstr>
      <vt:lpstr>Avenir Next LT Pro</vt:lpstr>
      <vt:lpstr>Calibri</vt:lpstr>
      <vt:lpstr>Calibri Light</vt:lpstr>
      <vt:lpstr>Noto Sans</vt:lpstr>
      <vt:lpstr>Segoe UI Semilight</vt:lpstr>
      <vt:lpstr>1_Office-teema</vt:lpstr>
      <vt:lpstr>Ajankohtaista Kelan korvaamista taksimatkoista Vammaisfoorumi 8.11.2023    Stina Pirilä, etuuskäsittelypäällikkö Suvi Siivonen, asiantuntija Kela, Eteläinen vakuutuspiiri</vt:lpstr>
      <vt:lpstr>Matka julkiseen terveydenhuoltoon</vt:lpstr>
      <vt:lpstr>Matka yksityiseen terveydenhoitoon </vt:lpstr>
      <vt:lpstr>PowerPoint-esitys</vt:lpstr>
      <vt:lpstr>PowerPoint-esitys</vt:lpstr>
      <vt:lpstr>PowerPoint-esitys</vt:lpstr>
      <vt:lpstr>Matkojen yhdistely </vt:lpstr>
      <vt:lpstr>PowerPoint-esitys</vt:lpstr>
      <vt:lpstr>Asiakastyytyväisyyskysely 27.2.-19.3.2023</vt:lpstr>
      <vt:lpstr>PowerPoint-esitys</vt:lpstr>
      <vt:lpstr>Vakiotaksiasiakkuus Kelan korvaamissa matkoissa</vt:lpstr>
      <vt:lpstr>Tietoja vakiotaksiasiakkuuksista</vt:lpstr>
      <vt:lpstr> Ajatuksia vakiotaksiasiakkuudesta  </vt:lpstr>
      <vt:lpstr>Taksimatkoja koskevat asiakaspalautteet</vt:lpstr>
      <vt:lpstr>PowerPoint-esitys</vt:lpstr>
    </vt:vector>
  </TitlesOfParts>
  <Company>Kela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Ajankohtaista Kelan korvaamista matkoista</dc:title>
  <dc:creator>Haavisto Mari</dc:creator>
  <cp:keywords/>
  <cp:lastModifiedBy>Siivonen Suvi</cp:lastModifiedBy>
  <cp:revision>253</cp:revision>
  <dcterms:created xsi:type="dcterms:W3CDTF">2021-05-05T11:54:35Z</dcterms:created>
  <dcterms:modified xsi:type="dcterms:W3CDTF">2023-11-01T08:30:58Z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0x010100B5B0C7C8E89E4B24A1DD48391A5B64DF00104209A661E54CD587BC7C170A805A75002DF000B45F04491AAD572C387F6B60E00080E5CDEE524D414D9042B886A1854153</vt:lpwstr>
  </property>
  <property fmtid="{D5CDD505-2E9C-101B-9397-08002B2CF9AE}" pid="3" name="TaxKeyword">
    <vt:lpwstr/>
  </property>
  <property fmtid="{D5CDD505-2E9C-101B-9397-08002B2CF9AE}" pid="4" name="KelaOmaLuokitus">
    <vt:lpwstr>380;#Kelan ulkopuolella|fc4e7c22-fc04-496f-8e71-cb4096114a57</vt:lpwstr>
  </property>
  <property fmtid="{D5CDD505-2E9C-101B-9397-08002B2CF9AE}" pid="5" name="KelaNavigaatiotermi">
    <vt:lpwstr/>
  </property>
  <property fmtid="{D5CDD505-2E9C-101B-9397-08002B2CF9AE}" pid="6" name="KelaProjekti">
    <vt:lpwstr/>
  </property>
  <property fmtid="{D5CDD505-2E9C-101B-9397-08002B2CF9AE}" pid="7" name="KelaPihlaLuokitus">
    <vt:lpwstr/>
  </property>
  <property fmtid="{D5CDD505-2E9C-101B-9397-08002B2CF9AE}" pid="8" name="KelaOrganisaatio">
    <vt:lpwstr/>
  </property>
  <property fmtid="{D5CDD505-2E9C-101B-9397-08002B2CF9AE}" pid="9" name="KelaNostaIntranettiin">
    <vt:lpwstr>5;#Ei|4da38706-6322-4438-8e0a-a80ce46c1d74</vt:lpwstr>
  </property>
  <property fmtid="{D5CDD505-2E9C-101B-9397-08002B2CF9AE}" pid="10" name="KelaTyoryhma">
    <vt:lpwstr>2;#SaiMa – Sairaanhoito- ja matkakorvaukset|792b7658-c738-4a88-a529-b43d65dd072b</vt:lpwstr>
  </property>
  <property fmtid="{D5CDD505-2E9C-101B-9397-08002B2CF9AE}" pid="11" name="KelaSinettiLuokka">
    <vt:lpwstr/>
  </property>
  <property fmtid="{D5CDD505-2E9C-101B-9397-08002B2CF9AE}" pid="12" name="KelaDokumenttiluokka">
    <vt:lpwstr>40;#Esitysmateriaalit|ee8ce183-54f1-47d5-9898-d6d25571c341</vt:lpwstr>
  </property>
  <property fmtid="{D5CDD505-2E9C-101B-9397-08002B2CF9AE}" pid="13" name="KelaAsiasanat">
    <vt:lpwstr/>
  </property>
  <property fmtid="{D5CDD505-2E9C-101B-9397-08002B2CF9AE}" pid="14" name="SharedWithUsers">
    <vt:lpwstr>23;#Jääskeläinen Reija;#73;#Palomäki Riikka L;#25;#Hauta Anne;#53;#Talvitie Otto;#24;#Giss Anne;#108;#Harhama Julia;#14;#Simonen Taina;#29;#Sopanen Anne</vt:lpwstr>
  </property>
</Properties>
</file>